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311" r:id="rId2"/>
    <p:sldId id="305" r:id="rId3"/>
    <p:sldId id="321" r:id="rId4"/>
    <p:sldId id="304" r:id="rId5"/>
    <p:sldId id="308" r:id="rId6"/>
    <p:sldId id="307" r:id="rId7"/>
    <p:sldId id="313" r:id="rId8"/>
    <p:sldId id="314" r:id="rId9"/>
    <p:sldId id="312" r:id="rId10"/>
    <p:sldId id="322" r:id="rId11"/>
    <p:sldId id="29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0">
          <p15:clr>
            <a:srgbClr val="A4A3A4"/>
          </p15:clr>
        </p15:guide>
        <p15:guide id="2" pos="291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2927"/>
    <a:srgbClr val="004C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26" y="53"/>
      </p:cViewPr>
      <p:guideLst>
        <p:guide orient="horz" pos="2170"/>
        <p:guide pos="291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5D447-023E-4FE2-A34E-368EBBDD34B8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4C568-0A2A-41F0-B45A-AF768D9C7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391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86" y="1982398"/>
            <a:ext cx="4696555" cy="41585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1122364"/>
            <a:ext cx="6858000" cy="827461"/>
          </a:xfrm>
          <a:noFill/>
        </p:spPr>
        <p:txBody>
          <a:bodyPr anchor="b"/>
          <a:lstStyle>
            <a:lvl1pPr algn="ctr">
              <a:defRPr sz="45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b="1" u="sng" dirty="0" smtClean="0"/>
              <a:t>Budget Meet 2017-18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F1F19-1A04-42AB-B50B-4F16FDF7F7B9}" type="datetime1">
              <a:rPr lang="en-GB" smtClean="0"/>
              <a:t>25/08/2022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4857746" y="4444319"/>
            <a:ext cx="4087914" cy="108491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68580" tIns="34290" rIns="68580" bIns="3429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300" b="1" dirty="0" smtClean="0">
                <a:solidFill>
                  <a:schemeClr val="accent2">
                    <a:lumMod val="50000"/>
                  </a:schemeClr>
                </a:solidFill>
              </a:rPr>
              <a:t>“Its</a:t>
            </a:r>
            <a:r>
              <a:rPr lang="en-US" sz="3300" b="1" baseline="0" dirty="0" smtClean="0">
                <a:solidFill>
                  <a:schemeClr val="accent2">
                    <a:lumMod val="50000"/>
                  </a:schemeClr>
                </a:solidFill>
              </a:rPr>
              <a:t> about the </a:t>
            </a:r>
            <a:r>
              <a:rPr lang="en-US" sz="3300" b="1" dirty="0" smtClean="0">
                <a:solidFill>
                  <a:schemeClr val="accent2">
                    <a:lumMod val="50000"/>
                  </a:schemeClr>
                </a:solidFill>
              </a:rPr>
              <a:t>Process </a:t>
            </a:r>
          </a:p>
          <a:p>
            <a:pPr algn="ctr"/>
            <a:r>
              <a:rPr lang="en-US" sz="3300" b="1" dirty="0" smtClean="0">
                <a:solidFill>
                  <a:schemeClr val="accent2">
                    <a:lumMod val="50000"/>
                  </a:schemeClr>
                </a:solidFill>
              </a:rPr>
              <a:t>&amp; Nothing else”</a:t>
            </a:r>
            <a:endParaRPr lang="en-US" sz="33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900" b="1" dirty="0" smtClean="0">
                <a:solidFill>
                  <a:schemeClr val="accent2">
                    <a:lumMod val="50000"/>
                  </a:schemeClr>
                </a:solidFill>
              </a:rPr>
              <a:t>“Its</a:t>
            </a:r>
            <a:r>
              <a:rPr lang="en-US" sz="900" b="1" baseline="0" dirty="0" smtClean="0">
                <a:solidFill>
                  <a:schemeClr val="accent2">
                    <a:lumMod val="50000"/>
                  </a:schemeClr>
                </a:solidFill>
              </a:rPr>
              <a:t> about the </a:t>
            </a:r>
            <a:r>
              <a:rPr lang="en-US" sz="900" b="1" dirty="0" smtClean="0">
                <a:solidFill>
                  <a:schemeClr val="accent2">
                    <a:lumMod val="50000"/>
                  </a:schemeClr>
                </a:solidFill>
              </a:rPr>
              <a:t>Process &amp; Nothing else”</a:t>
            </a:r>
            <a:endParaRPr lang="en-US" sz="9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0D19-241B-41BD-893F-33CF9826477B}" type="datetime1">
              <a:rPr lang="en-GB" smtClean="0"/>
              <a:t>25/08/2022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7DC75-F1A6-4A43-BB77-094813B1CC5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900" b="1" dirty="0" smtClean="0">
                <a:solidFill>
                  <a:schemeClr val="accent2">
                    <a:lumMod val="50000"/>
                  </a:schemeClr>
                </a:solidFill>
              </a:rPr>
              <a:t>“Its</a:t>
            </a:r>
            <a:r>
              <a:rPr lang="en-US" sz="900" b="1" baseline="0" dirty="0" smtClean="0">
                <a:solidFill>
                  <a:schemeClr val="accent2">
                    <a:lumMod val="50000"/>
                  </a:schemeClr>
                </a:solidFill>
              </a:rPr>
              <a:t> about the </a:t>
            </a:r>
            <a:r>
              <a:rPr lang="en-US" sz="900" b="1" dirty="0" smtClean="0">
                <a:solidFill>
                  <a:schemeClr val="accent2">
                    <a:lumMod val="50000"/>
                  </a:schemeClr>
                </a:solidFill>
              </a:rPr>
              <a:t>Process &amp; Nothing else”</a:t>
            </a:r>
            <a:endParaRPr lang="en-US" sz="9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073425"/>
            <a:ext cx="1971675" cy="5103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073426"/>
            <a:ext cx="5800725" cy="51035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D73A-0841-45D6-873F-6B1D12BC1C1C}" type="datetime1">
              <a:rPr lang="en-GB" smtClean="0"/>
              <a:t>25/08/2022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7DC75-F1A6-4A43-BB77-094813B1CC5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900" b="1" dirty="0" smtClean="0">
                <a:solidFill>
                  <a:schemeClr val="accent2">
                    <a:lumMod val="50000"/>
                  </a:schemeClr>
                </a:solidFill>
              </a:rPr>
              <a:t>“Its</a:t>
            </a:r>
            <a:r>
              <a:rPr lang="en-US" sz="900" b="1" baseline="0" dirty="0" smtClean="0">
                <a:solidFill>
                  <a:schemeClr val="accent2">
                    <a:lumMod val="50000"/>
                  </a:schemeClr>
                </a:solidFill>
              </a:rPr>
              <a:t> about the </a:t>
            </a:r>
            <a:r>
              <a:rPr lang="en-US" sz="900" b="1" dirty="0" smtClean="0">
                <a:solidFill>
                  <a:schemeClr val="accent2">
                    <a:lumMod val="50000"/>
                  </a:schemeClr>
                </a:solidFill>
              </a:rPr>
              <a:t>Process &amp; Nothing else”</a:t>
            </a:r>
            <a:endParaRPr lang="en-US" sz="9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6AFC6-CDD9-4165-A5B9-B2F20F854508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C9EC5-8173-446F-8BDB-A06DB09A599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ransition advTm="1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566" y="157069"/>
            <a:ext cx="6607037" cy="64204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>
              <a:buSzPct val="80000"/>
              <a:buFontTx/>
              <a:buBlip>
                <a:blip r:embed="rId2"/>
              </a:buBlip>
              <a:defRPr/>
            </a:lvl1pPr>
            <a:lvl2pPr marL="514350" indent="-171450">
              <a:buSzPct val="80000"/>
              <a:buFontTx/>
              <a:buBlip>
                <a:blip r:embed="rId2"/>
              </a:buBlip>
              <a:defRPr/>
            </a:lvl2pPr>
            <a:lvl3pPr>
              <a:buSzPct val="80000"/>
              <a:defRPr/>
            </a:lvl3pPr>
            <a:lvl4pPr>
              <a:buSzPct val="80000"/>
              <a:defRPr/>
            </a:lvl4pPr>
            <a:lvl5pPr>
              <a:buSzPct val="8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C90E6-D476-43DE-92C1-B128F44E4754}" type="datetime1">
              <a:rPr lang="en-GB" smtClean="0"/>
              <a:t>25/08/2022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1452653" cy="365125"/>
          </a:xfrm>
        </p:spPr>
        <p:txBody>
          <a:bodyPr/>
          <a:lstStyle/>
          <a:p>
            <a:fld id="{ED57DC75-F1A6-4A43-BB77-094813B1CC5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900" b="1" dirty="0" smtClean="0">
                <a:solidFill>
                  <a:schemeClr val="accent2">
                    <a:lumMod val="50000"/>
                  </a:schemeClr>
                </a:solidFill>
              </a:rPr>
              <a:t>“Its</a:t>
            </a:r>
            <a:r>
              <a:rPr lang="en-US" sz="900" b="1" baseline="0" dirty="0" smtClean="0">
                <a:solidFill>
                  <a:schemeClr val="accent2">
                    <a:lumMod val="50000"/>
                  </a:schemeClr>
                </a:solidFill>
              </a:rPr>
              <a:t> about the </a:t>
            </a:r>
            <a:r>
              <a:rPr lang="en-US" sz="900" b="1" dirty="0" smtClean="0">
                <a:solidFill>
                  <a:schemeClr val="accent2">
                    <a:lumMod val="50000"/>
                  </a:schemeClr>
                </a:solidFill>
              </a:rPr>
              <a:t>Process &amp; Nothing else”</a:t>
            </a:r>
            <a:endParaRPr lang="en-US" sz="9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6D887-9153-4F19-84E7-D5D582CADE8C}" type="datetime1">
              <a:rPr lang="en-GB" smtClean="0"/>
              <a:t>25/08/2022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7DC75-F1A6-4A43-BB77-094813B1CC5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900" b="1" dirty="0" smtClean="0">
                <a:solidFill>
                  <a:schemeClr val="accent2">
                    <a:lumMod val="50000"/>
                  </a:schemeClr>
                </a:solidFill>
              </a:rPr>
              <a:t>“Its</a:t>
            </a:r>
            <a:r>
              <a:rPr lang="en-US" sz="900" b="1" baseline="0" dirty="0" smtClean="0">
                <a:solidFill>
                  <a:schemeClr val="accent2">
                    <a:lumMod val="50000"/>
                  </a:schemeClr>
                </a:solidFill>
              </a:rPr>
              <a:t> about the </a:t>
            </a:r>
            <a:r>
              <a:rPr lang="en-US" sz="900" b="1" dirty="0" smtClean="0">
                <a:solidFill>
                  <a:schemeClr val="accent2">
                    <a:lumMod val="50000"/>
                  </a:schemeClr>
                </a:solidFill>
              </a:rPr>
              <a:t>Process &amp; Nothing else”</a:t>
            </a:r>
            <a:endParaRPr lang="en-US" sz="9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29DE8-AD5A-4558-9652-E1DDE1C6D7A1}" type="datetime1">
              <a:rPr lang="en-GB" smtClean="0"/>
              <a:t>25/08/2022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7DC75-F1A6-4A43-BB77-094813B1CC5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900" b="1" dirty="0" smtClean="0">
                <a:solidFill>
                  <a:schemeClr val="accent2">
                    <a:lumMod val="50000"/>
                  </a:schemeClr>
                </a:solidFill>
              </a:rPr>
              <a:t>“Its</a:t>
            </a:r>
            <a:r>
              <a:rPr lang="en-US" sz="900" b="1" baseline="0" dirty="0" smtClean="0">
                <a:solidFill>
                  <a:schemeClr val="accent2">
                    <a:lumMod val="50000"/>
                  </a:schemeClr>
                </a:solidFill>
              </a:rPr>
              <a:t> about the </a:t>
            </a:r>
            <a:r>
              <a:rPr lang="en-US" sz="900" b="1" dirty="0" smtClean="0">
                <a:solidFill>
                  <a:schemeClr val="accent2">
                    <a:lumMod val="50000"/>
                  </a:schemeClr>
                </a:solidFill>
              </a:rPr>
              <a:t>Process &amp; Nothing else”</a:t>
            </a:r>
            <a:endParaRPr lang="en-US" sz="9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5588"/>
            <a:ext cx="7123872" cy="7890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32B73-6DE8-4D8D-BFEF-9F88FF00C13D}" type="datetime1">
              <a:rPr lang="en-GB" smtClean="0"/>
              <a:t>25/08/2022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7DC75-F1A6-4A43-BB77-094813B1CC52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900" b="1" dirty="0" smtClean="0">
                <a:solidFill>
                  <a:schemeClr val="accent2">
                    <a:lumMod val="50000"/>
                  </a:schemeClr>
                </a:solidFill>
              </a:rPr>
              <a:t>“Its</a:t>
            </a:r>
            <a:r>
              <a:rPr lang="en-US" sz="900" b="1" baseline="0" dirty="0" smtClean="0">
                <a:solidFill>
                  <a:schemeClr val="accent2">
                    <a:lumMod val="50000"/>
                  </a:schemeClr>
                </a:solidFill>
              </a:rPr>
              <a:t> about the </a:t>
            </a:r>
            <a:r>
              <a:rPr lang="en-US" sz="900" b="1" dirty="0" smtClean="0">
                <a:solidFill>
                  <a:schemeClr val="accent2">
                    <a:lumMod val="50000"/>
                  </a:schemeClr>
                </a:solidFill>
              </a:rPr>
              <a:t>Process &amp; Nothing else”</a:t>
            </a:r>
            <a:endParaRPr lang="en-US" sz="9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6916C-BA48-4015-A247-CC2D81F9BE7D}" type="datetime1">
              <a:rPr lang="en-GB" smtClean="0"/>
              <a:t>25/08/2022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7DC75-F1A6-4A43-BB77-094813B1CC5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900" b="1" dirty="0" smtClean="0">
                <a:solidFill>
                  <a:schemeClr val="accent2">
                    <a:lumMod val="50000"/>
                  </a:schemeClr>
                </a:solidFill>
              </a:rPr>
              <a:t>“Its</a:t>
            </a:r>
            <a:r>
              <a:rPr lang="en-US" sz="900" b="1" baseline="0" dirty="0" smtClean="0">
                <a:solidFill>
                  <a:schemeClr val="accent2">
                    <a:lumMod val="50000"/>
                  </a:schemeClr>
                </a:solidFill>
              </a:rPr>
              <a:t> about the </a:t>
            </a:r>
            <a:r>
              <a:rPr lang="en-US" sz="900" b="1" dirty="0" smtClean="0">
                <a:solidFill>
                  <a:schemeClr val="accent2">
                    <a:lumMod val="50000"/>
                  </a:schemeClr>
                </a:solidFill>
              </a:rPr>
              <a:t>Process &amp; Nothing else”</a:t>
            </a:r>
            <a:endParaRPr lang="en-US" sz="9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BB904-0B0B-4A5B-8483-6160B0B0B6BD}" type="datetime1">
              <a:rPr lang="en-GB" smtClean="0"/>
              <a:t>25/08/2022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7DC75-F1A6-4A43-BB77-094813B1CC52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900" b="1" dirty="0" smtClean="0">
                <a:solidFill>
                  <a:schemeClr val="accent2">
                    <a:lumMod val="50000"/>
                  </a:schemeClr>
                </a:solidFill>
              </a:rPr>
              <a:t>“Its</a:t>
            </a:r>
            <a:r>
              <a:rPr lang="en-US" sz="900" b="1" baseline="0" dirty="0" smtClean="0">
                <a:solidFill>
                  <a:schemeClr val="accent2">
                    <a:lumMod val="50000"/>
                  </a:schemeClr>
                </a:solidFill>
              </a:rPr>
              <a:t> about the </a:t>
            </a:r>
            <a:r>
              <a:rPr lang="en-US" sz="900" b="1" dirty="0" smtClean="0">
                <a:solidFill>
                  <a:schemeClr val="accent2">
                    <a:lumMod val="50000"/>
                  </a:schemeClr>
                </a:solidFill>
              </a:rPr>
              <a:t>Process &amp; Nothing else”</a:t>
            </a:r>
            <a:endParaRPr lang="en-US" sz="9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348A7-2E74-40A3-960D-2D4F68C9423E}" type="datetime1">
              <a:rPr lang="en-GB" smtClean="0"/>
              <a:t>25/08/2022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7DC75-F1A6-4A43-BB77-094813B1CC5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900" b="1" dirty="0" smtClean="0">
                <a:solidFill>
                  <a:schemeClr val="accent2">
                    <a:lumMod val="50000"/>
                  </a:schemeClr>
                </a:solidFill>
              </a:rPr>
              <a:t>“Its</a:t>
            </a:r>
            <a:r>
              <a:rPr lang="en-US" sz="900" b="1" baseline="0" dirty="0" smtClean="0">
                <a:solidFill>
                  <a:schemeClr val="accent2">
                    <a:lumMod val="50000"/>
                  </a:schemeClr>
                </a:solidFill>
              </a:rPr>
              <a:t> about the </a:t>
            </a:r>
            <a:r>
              <a:rPr lang="en-US" sz="900" b="1" dirty="0" smtClean="0">
                <a:solidFill>
                  <a:schemeClr val="accent2">
                    <a:lumMod val="50000"/>
                  </a:schemeClr>
                </a:solidFill>
              </a:rPr>
              <a:t>Process &amp; Nothing else”</a:t>
            </a:r>
            <a:endParaRPr lang="en-US" sz="9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D2599-4A08-427B-9BC4-5A30CA53E110}" type="datetime1">
              <a:rPr lang="en-GB" smtClean="0"/>
              <a:t>25/08/2022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7DC75-F1A6-4A43-BB77-094813B1CC5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900" b="1" dirty="0" smtClean="0">
                <a:solidFill>
                  <a:schemeClr val="accent2">
                    <a:lumMod val="50000"/>
                  </a:schemeClr>
                </a:solidFill>
              </a:rPr>
              <a:t>“Its</a:t>
            </a:r>
            <a:r>
              <a:rPr lang="en-US" sz="900" b="1" baseline="0" dirty="0" smtClean="0">
                <a:solidFill>
                  <a:schemeClr val="accent2">
                    <a:lumMod val="50000"/>
                  </a:schemeClr>
                </a:solidFill>
              </a:rPr>
              <a:t> about the </a:t>
            </a:r>
            <a:r>
              <a:rPr lang="en-US" sz="900" b="1" dirty="0" smtClean="0">
                <a:solidFill>
                  <a:schemeClr val="accent2">
                    <a:lumMod val="50000"/>
                  </a:schemeClr>
                </a:solidFill>
              </a:rPr>
              <a:t>Process &amp; Nothing else”</a:t>
            </a:r>
            <a:endParaRPr lang="en-US" sz="9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157069"/>
            <a:ext cx="6607037" cy="642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79443"/>
            <a:ext cx="7886700" cy="4997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C8B61-C6D5-40F2-8A44-FF740F0AE1F4}" type="datetime1">
              <a:rPr lang="en-GB" smtClean="0"/>
              <a:t>25/08/2022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900" b="1" dirty="0" smtClean="0">
                <a:solidFill>
                  <a:schemeClr val="accent2">
                    <a:lumMod val="50000"/>
                  </a:schemeClr>
                </a:solidFill>
              </a:rPr>
              <a:t>“Its</a:t>
            </a:r>
            <a:r>
              <a:rPr lang="en-US" sz="900" b="1" baseline="0" dirty="0" smtClean="0">
                <a:solidFill>
                  <a:schemeClr val="accent2">
                    <a:lumMod val="50000"/>
                  </a:schemeClr>
                </a:solidFill>
              </a:rPr>
              <a:t> about the </a:t>
            </a:r>
            <a:r>
              <a:rPr lang="en-US" sz="900" b="1" dirty="0" smtClean="0">
                <a:solidFill>
                  <a:schemeClr val="accent2">
                    <a:lumMod val="50000"/>
                  </a:schemeClr>
                </a:solidFill>
              </a:rPr>
              <a:t>Process &amp; Nothing else”</a:t>
            </a:r>
            <a:endParaRPr lang="en-US" sz="9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13797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7DC75-F1A6-4A43-BB77-094813B1CC5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lowchart: Process 7"/>
          <p:cNvSpPr/>
          <p:nvPr/>
        </p:nvSpPr>
        <p:spPr>
          <a:xfrm>
            <a:off x="628650" y="927653"/>
            <a:ext cx="8515350" cy="72404"/>
          </a:xfrm>
          <a:prstGeom prst="flowChart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" name="Flowchart: Process 11"/>
          <p:cNvSpPr/>
          <p:nvPr/>
        </p:nvSpPr>
        <p:spPr>
          <a:xfrm>
            <a:off x="0" y="6232138"/>
            <a:ext cx="8515350" cy="72404"/>
          </a:xfrm>
          <a:prstGeom prst="flowChart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172" y="96602"/>
            <a:ext cx="489857" cy="7880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064" y="5943317"/>
            <a:ext cx="932936" cy="82606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ba.trackon.in/" TargetMode="Externa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ba.trackon.in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ba.trackon.in/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a.trackon.in/" TargetMode="Externa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ba.trackon.in/" TargetMode="Externa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hyperlink" Target="http://ba.trackon.in/" TargetMode="External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5" Type="http://schemas.openxmlformats.org/officeDocument/2006/relationships/hyperlink" Target="http://ba.trackon.in/" TargetMode="External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hyperlink" Target="http://ba.trackon.in/" TargetMode="External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5" Type="http://schemas.openxmlformats.org/officeDocument/2006/relationships/hyperlink" Target="http://ba.trackon.in/" TargetMode="External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hyperlink" Target="http://ba.trackon.in/" TargetMode="External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C90E6-D476-43DE-92C1-B128F44E4754}" type="datetime1">
              <a:rPr lang="en-GB" smtClean="0"/>
              <a:t>25/08/2022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7DC75-F1A6-4A43-BB77-094813B1CC52}" type="slidenum">
              <a:rPr lang="en-GB" smtClean="0"/>
              <a:t>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900" b="1" dirty="0" smtClean="0">
                <a:solidFill>
                  <a:schemeClr val="accent2">
                    <a:lumMod val="50000"/>
                  </a:schemeClr>
                </a:solidFill>
              </a:rPr>
              <a:t>“Its</a:t>
            </a:r>
            <a:r>
              <a:rPr lang="en-US" sz="900" b="1" baseline="0" dirty="0" smtClean="0">
                <a:solidFill>
                  <a:schemeClr val="accent2">
                    <a:lumMod val="50000"/>
                  </a:schemeClr>
                </a:solidFill>
              </a:rPr>
              <a:t> about the </a:t>
            </a:r>
            <a:r>
              <a:rPr lang="en-US" sz="900" b="1" dirty="0" smtClean="0">
                <a:solidFill>
                  <a:schemeClr val="accent2">
                    <a:lumMod val="50000"/>
                  </a:schemeClr>
                </a:solidFill>
              </a:rPr>
              <a:t>Process &amp; Nothing else”</a:t>
            </a:r>
            <a:endParaRPr lang="en-US" sz="9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185545" y="1371600"/>
            <a:ext cx="6979920" cy="31700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endParaRPr lang="en-IN" altLang="en-US" sz="4000" b="1" u="sng" dirty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  <a:cs typeface="Arial" panose="020B0604020202020204" pitchFamily="34" charset="0"/>
              <a:sym typeface="+mn-ea"/>
            </a:endParaRPr>
          </a:p>
          <a:p>
            <a:pPr algn="ctr"/>
            <a:r>
              <a:rPr lang="en-IN" altLang="en-US" sz="4000" b="1" u="sng" dirty="0">
                <a:solidFill>
                  <a:srgbClr val="8F2927"/>
                </a:solidFill>
                <a:latin typeface="Georgia" panose="02040502050405020303" pitchFamily="18" charset="0"/>
                <a:cs typeface="Arial" panose="020B0604020202020204" pitchFamily="34" charset="0"/>
                <a:sym typeface="+mn-ea"/>
              </a:rPr>
              <a:t>BA PORTAL </a:t>
            </a:r>
          </a:p>
          <a:p>
            <a:pPr algn="ctr"/>
            <a:endParaRPr lang="en-IN" altLang="en-US" sz="4000" b="1" u="sng" dirty="0">
              <a:solidFill>
                <a:srgbClr val="8F2927"/>
              </a:solidFill>
              <a:latin typeface="Georgia" panose="02040502050405020303" pitchFamily="18" charset="0"/>
              <a:cs typeface="Arial" panose="020B0604020202020204" pitchFamily="34" charset="0"/>
              <a:sym typeface="+mn-ea"/>
            </a:endParaRPr>
          </a:p>
          <a:p>
            <a:pPr algn="ctr"/>
            <a:r>
              <a:rPr lang="en-IN" altLang="en-US" sz="4000" b="1" u="sng" dirty="0" smtClean="0">
                <a:solidFill>
                  <a:srgbClr val="8F2927"/>
                </a:solidFill>
                <a:latin typeface="Georgia" panose="02040502050405020303" pitchFamily="18" charset="0"/>
                <a:cs typeface="Arial" panose="020B0604020202020204" pitchFamily="34" charset="0"/>
                <a:sym typeface="+mn-ea"/>
              </a:rPr>
              <a:t>DEPOSIT </a:t>
            </a:r>
            <a:r>
              <a:rPr lang="en-IN" altLang="en-US" sz="4000" b="1" u="sng" smtClean="0">
                <a:solidFill>
                  <a:srgbClr val="8F2927"/>
                </a:solidFill>
                <a:latin typeface="Georgia" panose="02040502050405020303" pitchFamily="18" charset="0"/>
                <a:cs typeface="Arial" panose="020B0604020202020204" pitchFamily="34" charset="0"/>
                <a:sym typeface="+mn-ea"/>
              </a:rPr>
              <a:t>ADVANCE MONEY</a:t>
            </a:r>
            <a:endParaRPr lang="en-IN" altLang="en-US" sz="4000" b="1" u="sng" dirty="0">
              <a:solidFill>
                <a:srgbClr val="8F2927"/>
              </a:solidFill>
              <a:latin typeface="Georgia" panose="02040502050405020303" pitchFamily="18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76200" y="5257800"/>
            <a:ext cx="379920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dirty="0">
                <a:latin typeface="Georgia" panose="02040502050405020303" pitchFamily="18" charset="0"/>
                <a:sym typeface="+mn-ea"/>
              </a:rPr>
              <a:t>Created by: </a:t>
            </a:r>
            <a:r>
              <a:rPr lang="en-IN" altLang="en-GB" dirty="0">
                <a:latin typeface="Georgia" panose="02040502050405020303" pitchFamily="18" charset="0"/>
                <a:sym typeface="+mn-ea"/>
              </a:rPr>
              <a:t>Bhushan Mhatre.</a:t>
            </a:r>
            <a:r>
              <a:rPr lang="en-GB" dirty="0">
                <a:latin typeface="Georgia" panose="02040502050405020303" pitchFamily="18" charset="0"/>
                <a:sym typeface="+mn-ea"/>
              </a:rPr>
              <a:t> </a:t>
            </a:r>
            <a:endParaRPr lang="en-GB" dirty="0">
              <a:latin typeface="Georgia" panose="02040502050405020303" pitchFamily="18" charset="0"/>
            </a:endParaRPr>
          </a:p>
          <a:p>
            <a:r>
              <a:rPr lang="en-GB" dirty="0">
                <a:latin typeface="Georgia" panose="02040502050405020303" pitchFamily="18" charset="0"/>
                <a:sym typeface="+mn-ea"/>
              </a:rPr>
              <a:t>Validated </a:t>
            </a:r>
            <a:r>
              <a:rPr lang="en-GB" dirty="0" smtClean="0">
                <a:latin typeface="Georgia" panose="02040502050405020303" pitchFamily="18" charset="0"/>
                <a:sym typeface="+mn-ea"/>
              </a:rPr>
              <a:t>by: Suri </a:t>
            </a:r>
            <a:r>
              <a:rPr lang="en-GB" dirty="0">
                <a:latin typeface="Georgia" panose="02040502050405020303" pitchFamily="18" charset="0"/>
                <a:sym typeface="+mn-ea"/>
              </a:rPr>
              <a:t>H</a:t>
            </a:r>
            <a:r>
              <a:rPr lang="en-GB" dirty="0" smtClean="0">
                <a:latin typeface="Georgia" panose="02040502050405020303" pitchFamily="18" charset="0"/>
                <a:sym typeface="+mn-ea"/>
              </a:rPr>
              <a:t>ardev Singh</a:t>
            </a:r>
            <a:endParaRPr lang="en-GB" dirty="0">
              <a:latin typeface="Georgia" panose="02040502050405020303" pitchFamily="18" charset="0"/>
            </a:endParaRPr>
          </a:p>
          <a:p>
            <a:r>
              <a:rPr lang="en-GB" dirty="0">
                <a:latin typeface="Georgia" panose="02040502050405020303" pitchFamily="18" charset="0"/>
                <a:sym typeface="+mn-ea"/>
              </a:rPr>
              <a:t>Created </a:t>
            </a:r>
            <a:r>
              <a:rPr lang="en-GB" dirty="0" smtClean="0">
                <a:latin typeface="Georgia" panose="02040502050405020303" pitchFamily="18" charset="0"/>
                <a:sym typeface="+mn-ea"/>
              </a:rPr>
              <a:t>Date: </a:t>
            </a:r>
            <a:r>
              <a:rPr lang="en-IN" altLang="en-GB" dirty="0" smtClean="0">
                <a:latin typeface="Georgia" panose="02040502050405020303" pitchFamily="18" charset="0"/>
                <a:sym typeface="+mn-ea"/>
              </a:rPr>
              <a:t>23</a:t>
            </a:r>
            <a:r>
              <a:rPr lang="en-GB" dirty="0" smtClean="0">
                <a:latin typeface="Georgia" panose="02040502050405020303" pitchFamily="18" charset="0"/>
                <a:sym typeface="+mn-ea"/>
              </a:rPr>
              <a:t>/0</a:t>
            </a:r>
            <a:r>
              <a:rPr lang="en-IN" altLang="en-GB" dirty="0" smtClean="0">
                <a:latin typeface="Georgia" panose="02040502050405020303" pitchFamily="18" charset="0"/>
                <a:sym typeface="+mn-ea"/>
              </a:rPr>
              <a:t>8</a:t>
            </a:r>
            <a:r>
              <a:rPr lang="en-GB" dirty="0" smtClean="0">
                <a:latin typeface="Georgia" panose="02040502050405020303" pitchFamily="18" charset="0"/>
                <a:sym typeface="+mn-ea"/>
              </a:rPr>
              <a:t>/2022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6200" y="1236980"/>
            <a:ext cx="9067165" cy="1083310"/>
          </a:xfrm>
        </p:spPr>
        <p:txBody>
          <a:bodyPr>
            <a:noAutofit/>
          </a:bodyPr>
          <a:lstStyle/>
          <a:p>
            <a:r>
              <a:rPr lang="en-IN" altLang="en-US" sz="2000" b="1">
                <a:sym typeface="+mn-ea"/>
              </a:rPr>
              <a:t>We have now given option to calculate rate .</a:t>
            </a:r>
            <a:r>
              <a:rPr lang="en-IN" altLang="en-US" sz="2000" b="1"/>
              <a:t/>
            </a:r>
            <a:br>
              <a:rPr lang="en-IN" altLang="en-US" sz="2000" b="1"/>
            </a:br>
            <a:r>
              <a:rPr lang="en-IN" altLang="en-US" sz="2000" b="1">
                <a:sym typeface="+mn-ea"/>
              </a:rPr>
              <a:t>Select  Product type ,service type &amp; destination country &amp; enter your no of pic actual weight &amp; volumatric details then click on calculate, you will get rate details. </a:t>
            </a:r>
            <a:r>
              <a:rPr lang="en-IN" altLang="en-US" sz="2000" b="1"/>
              <a:t/>
            </a:r>
            <a:br>
              <a:rPr lang="en-IN" altLang="en-US" sz="2000" b="1"/>
            </a:br>
            <a:endParaRPr lang="en-IN" altLang="en-US" sz="2000" b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C90E6-D476-43DE-92C1-B128F44E4754}" type="datetime1">
              <a:rPr lang="en-GB" smtClean="0"/>
              <a:t>25/08/2022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7DC75-F1A6-4A43-BB77-094813B1CC52}" type="slidenum">
              <a:rPr lang="en-GB" smtClean="0"/>
              <a:t>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900" b="1" dirty="0" smtClean="0">
                <a:solidFill>
                  <a:schemeClr val="accent2">
                    <a:lumMod val="50000"/>
                  </a:schemeClr>
                </a:solidFill>
              </a:rPr>
              <a:t>“Its</a:t>
            </a:r>
            <a:r>
              <a:rPr lang="en-US" sz="900" b="1" baseline="0" dirty="0" smtClean="0">
                <a:solidFill>
                  <a:schemeClr val="accent2">
                    <a:lumMod val="50000"/>
                  </a:schemeClr>
                </a:solidFill>
              </a:rPr>
              <a:t> about the </a:t>
            </a:r>
            <a:r>
              <a:rPr lang="en-US" sz="900" b="1" dirty="0" smtClean="0">
                <a:solidFill>
                  <a:schemeClr val="accent2">
                    <a:lumMod val="50000"/>
                  </a:schemeClr>
                </a:solidFill>
              </a:rPr>
              <a:t>Process &amp; Nothing else”</a:t>
            </a:r>
            <a:endParaRPr lang="en-US" sz="9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" name="Pentagon 19"/>
          <p:cNvSpPr/>
          <p:nvPr/>
        </p:nvSpPr>
        <p:spPr>
          <a:xfrm rot="10800000">
            <a:off x="1087120" y="76322"/>
            <a:ext cx="6781799" cy="820994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Pentagon 4"/>
          <p:cNvSpPr/>
          <p:nvPr/>
        </p:nvSpPr>
        <p:spPr>
          <a:xfrm rot="21600000">
            <a:off x="1371816" y="163317"/>
            <a:ext cx="6497103" cy="82099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04031" tIns="57150" rIns="106680" bIns="571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dirty="0" smtClean="0">
                <a:solidFill>
                  <a:srgbClr val="C00000"/>
                </a:solidFill>
                <a:hlinkClick r:id="rId3"/>
              </a:rPr>
              <a:t>http://ba.trackon.in/</a:t>
            </a:r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altLang="en-US" sz="1500" b="1" u="sng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  <a:sym typeface="+mn-ea"/>
              </a:rPr>
              <a:t>BA PORTAL Rate Calculator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half" idx="1"/>
          </p:nvPr>
        </p:nvGraphicFramePr>
        <p:xfrm>
          <a:off x="0" y="2196465"/>
          <a:ext cx="9159875" cy="2212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r:id="rId4" imgW="10677525" imgH="5581650" progId="Paint.Picture">
                  <p:embed/>
                </p:oleObj>
              </mc:Choice>
              <mc:Fallback>
                <p:oleObj r:id="rId4" imgW="10677525" imgH="558165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2196465"/>
                        <a:ext cx="9159875" cy="22123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</p:nvPr>
        </p:nvGraphicFramePr>
        <p:xfrm>
          <a:off x="0" y="4419600"/>
          <a:ext cx="9179560" cy="1802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r:id="rId6" imgW="10572750" imgH="4905375" progId="Paint.Picture">
                  <p:embed/>
                </p:oleObj>
              </mc:Choice>
              <mc:Fallback>
                <p:oleObj r:id="rId6" imgW="10572750" imgH="4905375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4419600"/>
                        <a:ext cx="9179560" cy="18027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0391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81001" y="2286000"/>
            <a:ext cx="7772400" cy="2286000"/>
            <a:chOff x="752640" y="0"/>
            <a:chExt cx="6806979" cy="1143000"/>
          </a:xfrm>
        </p:grpSpPr>
        <p:sp>
          <p:nvSpPr>
            <p:cNvPr id="9" name="Pentagon 8"/>
            <p:cNvSpPr/>
            <p:nvPr/>
          </p:nvSpPr>
          <p:spPr>
            <a:xfrm rot="10800000">
              <a:off x="752640" y="0"/>
              <a:ext cx="6806979" cy="1143000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Pentagon 4"/>
            <p:cNvSpPr/>
            <p:nvPr/>
          </p:nvSpPr>
          <p:spPr>
            <a:xfrm rot="21600000">
              <a:off x="1038393" y="0"/>
              <a:ext cx="6521226" cy="1143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4031" tIns="57150" rIns="10668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5400" b="1" kern="1200" dirty="0" smtClean="0"/>
                <a:t>THANKS</a:t>
              </a:r>
              <a:endParaRPr lang="en-US" sz="2400" b="1" kern="1200" dirty="0" smtClean="0"/>
            </a:p>
          </p:txBody>
        </p:sp>
      </p:grpSp>
      <p:sp>
        <p:nvSpPr>
          <p:cNvPr id="11" name="Oval 10"/>
          <p:cNvSpPr/>
          <p:nvPr/>
        </p:nvSpPr>
        <p:spPr>
          <a:xfrm>
            <a:off x="1676400" y="2830462"/>
            <a:ext cx="1499616" cy="1143000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Pentagon 4"/>
          <p:cNvSpPr/>
          <p:nvPr/>
        </p:nvSpPr>
        <p:spPr>
          <a:xfrm rot="10800000">
            <a:off x="1087120" y="76322"/>
            <a:ext cx="6781799" cy="820994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Pentagon 4"/>
          <p:cNvSpPr/>
          <p:nvPr/>
        </p:nvSpPr>
        <p:spPr>
          <a:xfrm rot="21600000">
            <a:off x="1371816" y="163317"/>
            <a:ext cx="6497103" cy="82099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04031" tIns="57150" rIns="106680" bIns="571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dirty="0" smtClean="0">
                <a:solidFill>
                  <a:srgbClr val="C00000"/>
                </a:solidFill>
                <a:hlinkClick r:id="rId3"/>
              </a:rPr>
              <a:t>http://ba.trackon.in/</a:t>
            </a:r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altLang="en-US" sz="1500" b="1" u="sng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  <a:sym typeface="+mn-ea"/>
              </a:rPr>
              <a:t>BA PORTAL PAYMENT GATEWAY</a:t>
            </a:r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IN" altLang="en-US" sz="1500" b="1" u="sng" kern="1200" dirty="0" smtClean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143001" y="-41788"/>
            <a:ext cx="6781799" cy="820994"/>
            <a:chOff x="752640" y="0"/>
            <a:chExt cx="6806979" cy="1143000"/>
          </a:xfrm>
        </p:grpSpPr>
        <p:sp>
          <p:nvSpPr>
            <p:cNvPr id="5" name="Pentagon 4"/>
            <p:cNvSpPr/>
            <p:nvPr/>
          </p:nvSpPr>
          <p:spPr>
            <a:xfrm rot="10800000">
              <a:off x="752640" y="0"/>
              <a:ext cx="6806979" cy="1143000"/>
            </a:xfrm>
            <a:prstGeom prst="homePlat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Pentagon 4"/>
            <p:cNvSpPr/>
            <p:nvPr/>
          </p:nvSpPr>
          <p:spPr>
            <a:xfrm rot="21600000">
              <a:off x="1038393" y="0"/>
              <a:ext cx="6521226" cy="1143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4031" tIns="57150" rIns="10668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 smtClean="0">
                  <a:solidFill>
                    <a:srgbClr val="C00000"/>
                  </a:solidFill>
                  <a:hlinkClick r:id="rId3"/>
                </a:rPr>
                <a:t>http://ba.trackon.in/</a:t>
              </a:r>
              <a:endParaRPr lang="en-US" sz="2000" b="1" dirty="0" smtClean="0">
                <a:solidFill>
                  <a:srgbClr val="C00000"/>
                </a:solidFill>
              </a:endParaRP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 smtClean="0">
                  <a:solidFill>
                    <a:srgbClr val="C00000"/>
                  </a:solidFill>
                </a:rPr>
                <a:t>BA HOME PAGE</a:t>
              </a:r>
              <a:endParaRPr lang="en-US" sz="1600" b="1" kern="1200" dirty="0" smtClean="0">
                <a:solidFill>
                  <a:srgbClr val="C00000"/>
                </a:solidFill>
              </a:endParaRPr>
            </a:p>
          </p:txBody>
        </p:sp>
      </p:grp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217805" y="1164590"/>
          <a:ext cx="8778240" cy="4817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r:id="rId4" imgW="10791190" imgH="5619750" progId="Paint.Picture">
                  <p:embed/>
                </p:oleObj>
              </mc:Choice>
              <mc:Fallback>
                <p:oleObj r:id="rId4" imgW="10791190" imgH="5619750" progId="Paint.Picture">
                  <p:embed/>
                  <p:pic>
                    <p:nvPicPr>
                      <p:cNvPr id="0" name="Picture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7805" y="1164590"/>
                        <a:ext cx="8778240" cy="48177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6"/>
          <p:cNvSpPr txBox="1"/>
          <p:nvPr/>
        </p:nvSpPr>
        <p:spPr>
          <a:xfrm>
            <a:off x="3427095" y="1600200"/>
            <a:ext cx="23596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altLang="en-US" b="1">
                <a:solidFill>
                  <a:srgbClr val="8F2927"/>
                </a:solidFill>
              </a:rPr>
              <a:t>ENTER YOUR </a:t>
            </a:r>
          </a:p>
          <a:p>
            <a:pPr algn="ctr"/>
            <a:r>
              <a:rPr lang="en-IN" altLang="en-US" b="1">
                <a:solidFill>
                  <a:srgbClr val="8F2927"/>
                </a:solidFill>
              </a:rPr>
              <a:t>USER ID &amp; PASSWORD</a:t>
            </a:r>
            <a:r>
              <a:rPr lang="en-IN" altLang="en-US">
                <a:solidFill>
                  <a:srgbClr val="8F2927"/>
                </a:solidFill>
              </a:rPr>
              <a:t> 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638800" y="2133600"/>
            <a:ext cx="908050" cy="563880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87120" y="76322"/>
            <a:ext cx="6781799" cy="907989"/>
            <a:chOff x="696552" y="164434"/>
            <a:chExt cx="6806979" cy="1264116"/>
          </a:xfrm>
        </p:grpSpPr>
        <p:sp>
          <p:nvSpPr>
            <p:cNvPr id="5" name="Pentagon 4"/>
            <p:cNvSpPr/>
            <p:nvPr/>
          </p:nvSpPr>
          <p:spPr>
            <a:xfrm rot="10800000">
              <a:off x="696552" y="164434"/>
              <a:ext cx="6806979" cy="1143000"/>
            </a:xfrm>
            <a:prstGeom prst="homePlat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Pentagon 4"/>
            <p:cNvSpPr/>
            <p:nvPr/>
          </p:nvSpPr>
          <p:spPr>
            <a:xfrm rot="21600000">
              <a:off x="982305" y="285550"/>
              <a:ext cx="6521226" cy="1143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4031" tIns="57150" rIns="10668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 smtClean="0">
                  <a:solidFill>
                    <a:srgbClr val="C00000"/>
                  </a:solidFill>
                  <a:hlinkClick r:id="rId3"/>
                </a:rPr>
                <a:t>http://ba.trackon.in/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altLang="en-US" sz="1500" b="1" u="sng" dirty="0">
                  <a:solidFill>
                    <a:schemeClr val="accent2">
                      <a:lumMod val="75000"/>
                    </a:schemeClr>
                  </a:solidFill>
                  <a:latin typeface="Georgia" panose="02040502050405020303" pitchFamily="18" charset="0"/>
                  <a:cs typeface="Arial" panose="020B0604020202020204" pitchFamily="34" charset="0"/>
                  <a:sym typeface="+mn-ea"/>
                </a:rPr>
                <a:t>BA PORTAL PAYMENT GATEWAY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IN" altLang="en-US" sz="1500" b="1" u="sng" kern="1200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  <a:sym typeface="+mn-ea"/>
              </a:endParaRPr>
            </a:p>
          </p:txBody>
        </p:sp>
      </p:grpSp>
      <p:graphicFrame>
        <p:nvGraphicFramePr>
          <p:cNvPr id="2" name="Content Placeholder 1"/>
          <p:cNvGraphicFramePr>
            <a:graphicFrameLocks noGrp="1"/>
          </p:cNvGraphicFramePr>
          <p:nvPr>
            <p:ph sz="half" idx="1"/>
          </p:nvPr>
        </p:nvGraphicFramePr>
        <p:xfrm>
          <a:off x="119380" y="984250"/>
          <a:ext cx="8919210" cy="5224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r:id="rId4" imgW="10838815" imgH="5610225" progId="Paint.Picture">
                  <p:embed/>
                </p:oleObj>
              </mc:Choice>
              <mc:Fallback>
                <p:oleObj r:id="rId4" imgW="10838815" imgH="5610225" progId="Paint.Picture">
                  <p:embed/>
                  <p:pic>
                    <p:nvPicPr>
                      <p:cNvPr id="0" name="Picture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380" y="984250"/>
                        <a:ext cx="8919210" cy="52241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val 2"/>
          <p:cNvSpPr/>
          <p:nvPr/>
        </p:nvSpPr>
        <p:spPr>
          <a:xfrm>
            <a:off x="838200" y="1219200"/>
            <a:ext cx="7848600" cy="190500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s 10"/>
          <p:cNvSpPr/>
          <p:nvPr/>
        </p:nvSpPr>
        <p:spPr>
          <a:xfrm>
            <a:off x="4724400" y="3446145"/>
            <a:ext cx="3145155" cy="16719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cap="sq">
            <a:solidFill>
              <a:schemeClr val="bg2">
                <a:alpha val="7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Box 8"/>
          <p:cNvSpPr txBox="1"/>
          <p:nvPr/>
        </p:nvSpPr>
        <p:spPr>
          <a:xfrm>
            <a:off x="4620895" y="3446145"/>
            <a:ext cx="335216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altLang="en-US" b="1" dirty="0">
                <a:solidFill>
                  <a:srgbClr val="8F2927"/>
                </a:solidFill>
              </a:rPr>
              <a:t>NOW WE HAVE GIVEN THREE </a:t>
            </a:r>
            <a:r>
              <a:rPr lang="en-IN" altLang="en-US" b="1" dirty="0" smtClean="0">
                <a:solidFill>
                  <a:srgbClr val="8F2927"/>
                </a:solidFill>
              </a:rPr>
              <a:t>OPTON ON HOME PAGE OF </a:t>
            </a:r>
            <a:r>
              <a:rPr lang="en-IN" altLang="en-US" b="1" dirty="0">
                <a:solidFill>
                  <a:srgbClr val="8F2927"/>
                </a:solidFill>
              </a:rPr>
              <a:t>IN BA PORTAL WHERE YOU CAN LOAD  MONEY ONLINE, CHECK YOUR </a:t>
            </a:r>
            <a:r>
              <a:rPr lang="en-IN" altLang="en-US" b="1" dirty="0" smtClean="0">
                <a:solidFill>
                  <a:srgbClr val="8F2927"/>
                </a:solidFill>
              </a:rPr>
              <a:t>TRANSACTIONS </a:t>
            </a:r>
            <a:r>
              <a:rPr lang="en-IN" altLang="en-US" b="1" dirty="0">
                <a:solidFill>
                  <a:srgbClr val="8F2927"/>
                </a:solidFill>
              </a:rPr>
              <a:t>&amp; BALANCE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87120" y="76322"/>
            <a:ext cx="6781799" cy="907989"/>
            <a:chOff x="696552" y="164434"/>
            <a:chExt cx="6806979" cy="1264116"/>
          </a:xfrm>
        </p:grpSpPr>
        <p:sp>
          <p:nvSpPr>
            <p:cNvPr id="5" name="Pentagon 4"/>
            <p:cNvSpPr/>
            <p:nvPr/>
          </p:nvSpPr>
          <p:spPr>
            <a:xfrm rot="10800000">
              <a:off x="696552" y="164434"/>
              <a:ext cx="6806979" cy="1143000"/>
            </a:xfrm>
            <a:prstGeom prst="homePlat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Pentagon 4"/>
            <p:cNvSpPr/>
            <p:nvPr/>
          </p:nvSpPr>
          <p:spPr>
            <a:xfrm rot="21600000">
              <a:off x="982305" y="285550"/>
              <a:ext cx="6521226" cy="1143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4031" tIns="57150" rIns="10668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 smtClean="0">
                  <a:solidFill>
                    <a:srgbClr val="C00000"/>
                  </a:solidFill>
                  <a:hlinkClick r:id="rId3"/>
                </a:rPr>
                <a:t>http://ba.trackon.in/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altLang="en-US" sz="1500" b="1" u="sng" dirty="0">
                  <a:solidFill>
                    <a:schemeClr val="accent2">
                      <a:lumMod val="75000"/>
                    </a:schemeClr>
                  </a:solidFill>
                  <a:latin typeface="Georgia" panose="02040502050405020303" pitchFamily="18" charset="0"/>
                  <a:cs typeface="Arial" panose="020B0604020202020204" pitchFamily="34" charset="0"/>
                  <a:sym typeface="+mn-ea"/>
                </a:rPr>
                <a:t>BA PORTAL PAYMENT GATEWAY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IN" altLang="en-US" sz="1500" b="1" u="sng" kern="1200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  <a:sym typeface="+mn-ea"/>
              </a:endParaRPr>
            </a:p>
          </p:txBody>
        </p:sp>
      </p:grpSp>
      <p:graphicFrame>
        <p:nvGraphicFramePr>
          <p:cNvPr id="2" name="Content Placeholder 1"/>
          <p:cNvGraphicFramePr>
            <a:graphicFrameLocks noGrp="1"/>
          </p:cNvGraphicFramePr>
          <p:nvPr>
            <p:ph sz="half" idx="1"/>
          </p:nvPr>
        </p:nvGraphicFramePr>
        <p:xfrm>
          <a:off x="119380" y="984250"/>
          <a:ext cx="8919210" cy="5224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r:id="rId4" imgW="10838815" imgH="5610225" progId="Paint.Picture">
                  <p:embed/>
                </p:oleObj>
              </mc:Choice>
              <mc:Fallback>
                <p:oleObj r:id="rId4" imgW="10838815" imgH="5610225" progId="Paint.Picture">
                  <p:embed/>
                  <p:pic>
                    <p:nvPicPr>
                      <p:cNvPr id="0" name="Picture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380" y="984250"/>
                        <a:ext cx="8919210" cy="52241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val 7"/>
          <p:cNvSpPr/>
          <p:nvPr/>
        </p:nvSpPr>
        <p:spPr>
          <a:xfrm>
            <a:off x="1905000" y="1524000"/>
            <a:ext cx="2438400" cy="1447800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Box 8"/>
          <p:cNvSpPr txBox="1"/>
          <p:nvPr/>
        </p:nvSpPr>
        <p:spPr>
          <a:xfrm>
            <a:off x="381000" y="3124200"/>
            <a:ext cx="196659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altLang="en-US" b="1">
                <a:solidFill>
                  <a:srgbClr val="8F2927"/>
                </a:solidFill>
              </a:rPr>
              <a:t>CLICK ON LOAD MONEY TO RECHARGE YOUR WALLET</a:t>
            </a:r>
          </a:p>
          <a:p>
            <a:pPr algn="ctr"/>
            <a:endParaRPr lang="en-IN" altLang="en-US" b="1">
              <a:solidFill>
                <a:srgbClr val="8F2927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676400" y="2514600"/>
            <a:ext cx="679450" cy="609600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sz="half" idx="1"/>
          </p:nvPr>
        </p:nvGraphicFramePr>
        <p:xfrm>
          <a:off x="62230" y="1282065"/>
          <a:ext cx="8902065" cy="4998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r:id="rId3" imgW="11457940" imgH="3829050" progId="Paint.Picture">
                  <p:embed/>
                </p:oleObj>
              </mc:Choice>
              <mc:Fallback>
                <p:oleObj r:id="rId3" imgW="11457940" imgH="3829050" progId="Paint.Picture">
                  <p:embed/>
                  <p:pic>
                    <p:nvPicPr>
                      <p:cNvPr id="0" name="Picture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230" y="1282065"/>
                        <a:ext cx="8902065" cy="49980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ntagon 1"/>
          <p:cNvSpPr/>
          <p:nvPr/>
        </p:nvSpPr>
        <p:spPr>
          <a:xfrm rot="10800000">
            <a:off x="1087120" y="76322"/>
            <a:ext cx="6781799" cy="820994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Pentagon 4"/>
          <p:cNvSpPr/>
          <p:nvPr/>
        </p:nvSpPr>
        <p:spPr>
          <a:xfrm rot="21600000">
            <a:off x="1371816" y="163317"/>
            <a:ext cx="6497103" cy="82099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04031" tIns="57150" rIns="106680" bIns="571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dirty="0" smtClean="0">
                <a:solidFill>
                  <a:srgbClr val="C00000"/>
                </a:solidFill>
                <a:hlinkClick r:id="rId5"/>
              </a:rPr>
              <a:t>http://ba.trackon.in/</a:t>
            </a:r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altLang="en-US" sz="1500" b="1" u="sng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  <a:sym typeface="+mn-ea"/>
              </a:rPr>
              <a:t>BA PORTAL PAYMENT GATEWAY</a:t>
            </a:r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IN" altLang="en-US" sz="1500" b="1" u="sng" kern="1200" dirty="0" smtClean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3657600" y="4419600"/>
            <a:ext cx="275209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altLang="en-US" b="1">
                <a:solidFill>
                  <a:srgbClr val="8F2927"/>
                </a:solidFill>
              </a:rPr>
              <a:t>ENTER YOUR DETAILS </a:t>
            </a:r>
          </a:p>
          <a:p>
            <a:pPr algn="ctr"/>
            <a:r>
              <a:rPr lang="en-IN" altLang="en-US" b="1">
                <a:solidFill>
                  <a:srgbClr val="8F2927"/>
                </a:solidFill>
              </a:rPr>
              <a:t>WITH AMOUNT YOU WANT TO RECHARGE IN YOUR WALLET</a:t>
            </a:r>
          </a:p>
          <a:p>
            <a:pPr algn="ctr"/>
            <a:r>
              <a:rPr lang="en-IN" altLang="en-US" b="1">
                <a:solidFill>
                  <a:srgbClr val="8F2927"/>
                </a:solidFill>
              </a:rPr>
              <a:t>AND PRESS ADD MONEY 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2590800" y="4624070"/>
            <a:ext cx="1225550" cy="1066800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4419600" y="3505200"/>
            <a:ext cx="920750" cy="914400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sz="half" idx="1"/>
          </p:nvPr>
        </p:nvGraphicFramePr>
        <p:xfrm>
          <a:off x="228600" y="1219200"/>
          <a:ext cx="8745220" cy="459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r:id="rId3" imgW="11000740" imgH="5591175" progId="Paint.Picture">
                  <p:embed/>
                </p:oleObj>
              </mc:Choice>
              <mc:Fallback>
                <p:oleObj r:id="rId3" imgW="11000740" imgH="5591175" progId="Paint.Picture">
                  <p:embed/>
                  <p:pic>
                    <p:nvPicPr>
                      <p:cNvPr id="0" name="Picture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" y="1219200"/>
                        <a:ext cx="8745220" cy="4591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ntagon 1"/>
          <p:cNvSpPr/>
          <p:nvPr/>
        </p:nvSpPr>
        <p:spPr>
          <a:xfrm rot="10800000">
            <a:off x="1087120" y="76322"/>
            <a:ext cx="6781799" cy="820994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Pentagon 4"/>
          <p:cNvSpPr/>
          <p:nvPr/>
        </p:nvSpPr>
        <p:spPr>
          <a:xfrm rot="21600000">
            <a:off x="1371816" y="163317"/>
            <a:ext cx="6497103" cy="82099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04031" tIns="57150" rIns="106680" bIns="571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dirty="0" smtClean="0">
                <a:solidFill>
                  <a:srgbClr val="C00000"/>
                </a:solidFill>
                <a:hlinkClick r:id="rId5"/>
              </a:rPr>
              <a:t>http://ba.trackon.in/</a:t>
            </a:r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altLang="en-US" sz="1500" b="1" u="sng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  <a:sym typeface="+mn-ea"/>
              </a:rPr>
              <a:t>BA PORTAL PAYMENT GATEWAY</a:t>
            </a:r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IN" altLang="en-US" sz="1500" b="1" u="sng" kern="1200" dirty="0" smtClean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10" name="Rectangles 9"/>
          <p:cNvSpPr/>
          <p:nvPr/>
        </p:nvSpPr>
        <p:spPr>
          <a:xfrm>
            <a:off x="1532890" y="3657600"/>
            <a:ext cx="2743200" cy="1600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cap="sq">
            <a:solidFill>
              <a:schemeClr val="bg2">
                <a:alpha val="7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Box 8"/>
          <p:cNvSpPr txBox="1"/>
          <p:nvPr/>
        </p:nvSpPr>
        <p:spPr>
          <a:xfrm>
            <a:off x="1532890" y="3657600"/>
            <a:ext cx="275209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altLang="en-US" b="1">
                <a:solidFill>
                  <a:srgbClr val="8F2927"/>
                </a:solidFill>
              </a:rPr>
              <a:t>SELECT THE PAYMENT GATEWAY OPTION  THROUGH WHICH YOU WANT TO LOAD YOUR WALLET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C90E6-D476-43DE-92C1-B128F44E4754}" type="datetime1">
              <a:rPr lang="en-GB" smtClean="0"/>
              <a:t>25/08/2022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7DC75-F1A6-4A43-BB77-094813B1CC52}" type="slidenum">
              <a:rPr lang="en-GB" smtClean="0"/>
              <a:t>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900" b="1" dirty="0" smtClean="0">
                <a:solidFill>
                  <a:schemeClr val="accent2">
                    <a:lumMod val="50000"/>
                  </a:schemeClr>
                </a:solidFill>
              </a:rPr>
              <a:t>“Its</a:t>
            </a:r>
            <a:r>
              <a:rPr lang="en-US" sz="900" b="1" baseline="0" dirty="0" smtClean="0">
                <a:solidFill>
                  <a:schemeClr val="accent2">
                    <a:lumMod val="50000"/>
                  </a:schemeClr>
                </a:solidFill>
              </a:rPr>
              <a:t> about the </a:t>
            </a:r>
            <a:r>
              <a:rPr lang="en-US" sz="900" b="1" dirty="0" smtClean="0">
                <a:solidFill>
                  <a:schemeClr val="accent2">
                    <a:lumMod val="50000"/>
                  </a:schemeClr>
                </a:solidFill>
              </a:rPr>
              <a:t>Process &amp; Nothing else”</a:t>
            </a:r>
            <a:endParaRPr lang="en-US" sz="9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355090" y="1007745"/>
          <a:ext cx="6766560" cy="516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r:id="rId3" imgW="5381625" imgH="5286375" progId="Paint.Picture">
                  <p:embed/>
                </p:oleObj>
              </mc:Choice>
              <mc:Fallback>
                <p:oleObj r:id="rId3" imgW="5381625" imgH="5286375" progId="Paint.Picture">
                  <p:embed/>
                  <p:pic>
                    <p:nvPicPr>
                      <p:cNvPr id="0" name="Picture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55090" y="1007745"/>
                        <a:ext cx="6766560" cy="5168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Pentagon 9"/>
          <p:cNvSpPr/>
          <p:nvPr/>
        </p:nvSpPr>
        <p:spPr>
          <a:xfrm rot="10800000">
            <a:off x="1087120" y="76322"/>
            <a:ext cx="6781799" cy="820994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Pentagon 4"/>
          <p:cNvSpPr/>
          <p:nvPr/>
        </p:nvSpPr>
        <p:spPr>
          <a:xfrm rot="21600000">
            <a:off x="1371816" y="163317"/>
            <a:ext cx="6497103" cy="82099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04031" tIns="57150" rIns="106680" bIns="571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dirty="0" smtClean="0">
                <a:solidFill>
                  <a:srgbClr val="C00000"/>
                </a:solidFill>
                <a:hlinkClick r:id="rId5"/>
              </a:rPr>
              <a:t>http://ba.trackon.in/</a:t>
            </a:r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altLang="en-US" sz="1500" b="1" u="sng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  <a:sym typeface="+mn-ea"/>
              </a:rPr>
              <a:t>BA PORTAL PAYMENT GATEWAY</a:t>
            </a:r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IN" altLang="en-US" sz="1500" b="1" u="sng" kern="1200" dirty="0" smtClean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15" name="Rectangles 14"/>
          <p:cNvSpPr/>
          <p:nvPr/>
        </p:nvSpPr>
        <p:spPr>
          <a:xfrm>
            <a:off x="1447800" y="3733800"/>
            <a:ext cx="2743200" cy="18141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cap="sq">
            <a:solidFill>
              <a:schemeClr val="bg2">
                <a:alpha val="7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Box 15"/>
          <p:cNvSpPr txBox="1"/>
          <p:nvPr/>
        </p:nvSpPr>
        <p:spPr>
          <a:xfrm>
            <a:off x="1438910" y="3733800"/>
            <a:ext cx="275209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altLang="en-US" b="1">
                <a:solidFill>
                  <a:srgbClr val="8F2927"/>
                </a:solidFill>
              </a:rPr>
              <a:t>ENTER YOUR CARD DETAILS &amp; PRESS ON PROCEED </a:t>
            </a:r>
          </a:p>
          <a:p>
            <a:pPr algn="ctr"/>
            <a:r>
              <a:rPr lang="en-IN" altLang="en-US" b="1">
                <a:solidFill>
                  <a:srgbClr val="8F2927"/>
                </a:solidFill>
              </a:rPr>
              <a:t>ONCE TRANSACTION COMPLETED IT WILL SHOW “SUCESSFULL”</a:t>
            </a:r>
          </a:p>
          <a:p>
            <a:pPr algn="ctr"/>
            <a:endParaRPr lang="en-IN" altLang="en-US" b="1">
              <a:solidFill>
                <a:srgbClr val="8F2927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3886200" y="3276600"/>
            <a:ext cx="679450" cy="609600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29DE8-AD5A-4558-9652-E1DDE1C6D7A1}" type="datetime1">
              <a:rPr lang="en-GB" smtClean="0"/>
              <a:t>25/08/2022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7DC75-F1A6-4A43-BB77-094813B1CC52}" type="slidenum">
              <a:rPr lang="en-GB" smtClean="0"/>
              <a:t>8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900" b="1" dirty="0" smtClean="0">
                <a:solidFill>
                  <a:schemeClr val="accent2">
                    <a:lumMod val="50000"/>
                  </a:schemeClr>
                </a:solidFill>
              </a:rPr>
              <a:t>“Its</a:t>
            </a:r>
            <a:r>
              <a:rPr lang="en-US" sz="900" b="1" baseline="0" dirty="0" smtClean="0">
                <a:solidFill>
                  <a:schemeClr val="accent2">
                    <a:lumMod val="50000"/>
                  </a:schemeClr>
                </a:solidFill>
              </a:rPr>
              <a:t> about the </a:t>
            </a:r>
            <a:r>
              <a:rPr lang="en-US" sz="900" b="1" dirty="0" smtClean="0">
                <a:solidFill>
                  <a:schemeClr val="accent2">
                    <a:lumMod val="50000"/>
                  </a:schemeClr>
                </a:solidFill>
              </a:rPr>
              <a:t>Process &amp; Nothing else”</a:t>
            </a:r>
            <a:endParaRPr lang="en-US" sz="9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</p:nvPr>
        </p:nvGraphicFramePr>
        <p:xfrm>
          <a:off x="304800" y="1066800"/>
          <a:ext cx="8507095" cy="4884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r:id="rId3" imgW="10838815" imgH="5610225" progId="Paint.Picture">
                  <p:embed/>
                </p:oleObj>
              </mc:Choice>
              <mc:Fallback>
                <p:oleObj r:id="rId3" imgW="10838815" imgH="5610225" progId="Paint.Picture">
                  <p:embed/>
                  <p:pic>
                    <p:nvPicPr>
                      <p:cNvPr id="0" name="Picture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" y="1066800"/>
                        <a:ext cx="8507095" cy="48844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Pentagon 14"/>
          <p:cNvSpPr/>
          <p:nvPr/>
        </p:nvSpPr>
        <p:spPr>
          <a:xfrm rot="10800000">
            <a:off x="1087120" y="76322"/>
            <a:ext cx="6781799" cy="820994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Pentagon 4"/>
          <p:cNvSpPr/>
          <p:nvPr/>
        </p:nvSpPr>
        <p:spPr>
          <a:xfrm rot="21600000">
            <a:off x="1371816" y="163317"/>
            <a:ext cx="6497103" cy="82099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04031" tIns="57150" rIns="106680" bIns="571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dirty="0" smtClean="0">
                <a:solidFill>
                  <a:srgbClr val="C00000"/>
                </a:solidFill>
                <a:hlinkClick r:id="rId5"/>
              </a:rPr>
              <a:t>http://ba.trackon.in/</a:t>
            </a:r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altLang="en-US" sz="1500" b="1" u="sng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  <a:sym typeface="+mn-ea"/>
              </a:rPr>
              <a:t>BA PORTAL PAYMENT GATEWAY</a:t>
            </a:r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IN" altLang="en-US" sz="1500" b="1" u="sng" kern="1200" dirty="0" smtClean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486400" y="1371600"/>
            <a:ext cx="2590800" cy="1676400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Box 17"/>
          <p:cNvSpPr txBox="1"/>
          <p:nvPr/>
        </p:nvSpPr>
        <p:spPr>
          <a:xfrm>
            <a:off x="6096000" y="3200400"/>
            <a:ext cx="275209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altLang="en-US" b="1">
                <a:solidFill>
                  <a:srgbClr val="8F2927"/>
                </a:solidFill>
              </a:rPr>
              <a:t>CLICK ON VIEW TRANSACTION TO KNOW YOUR </a:t>
            </a:r>
            <a:r>
              <a:rPr lang="en-IN" altLang="en-US" b="1">
                <a:solidFill>
                  <a:srgbClr val="8F2927"/>
                </a:solidFill>
                <a:sym typeface="+mn-ea"/>
              </a:rPr>
              <a:t>TRANSACTION </a:t>
            </a:r>
            <a:r>
              <a:rPr lang="en-IN" altLang="en-US" b="1">
                <a:solidFill>
                  <a:srgbClr val="8F2927"/>
                </a:solidFill>
              </a:rPr>
              <a:t>DETAILS </a:t>
            </a:r>
          </a:p>
        </p:txBody>
      </p:sp>
      <p:cxnSp>
        <p:nvCxnSpPr>
          <p:cNvPr id="19" name="Straight Arrow Connector 18"/>
          <p:cNvCxnSpPr>
            <a:stCxn id="18" idx="0"/>
          </p:cNvCxnSpPr>
          <p:nvPr/>
        </p:nvCxnSpPr>
        <p:spPr>
          <a:xfrm flipH="1" flipV="1">
            <a:off x="6934200" y="2590800"/>
            <a:ext cx="537845" cy="609600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C90E6-D476-43DE-92C1-B128F44E4754}" type="datetime1">
              <a:rPr lang="en-GB" smtClean="0"/>
              <a:t>25/08/2022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7DC75-F1A6-4A43-BB77-094813B1CC52}" type="slidenum">
              <a:rPr lang="en-GB" smtClean="0"/>
              <a:t>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900" b="1" dirty="0" smtClean="0">
                <a:solidFill>
                  <a:schemeClr val="accent2">
                    <a:lumMod val="50000"/>
                  </a:schemeClr>
                </a:solidFill>
              </a:rPr>
              <a:t>“Its</a:t>
            </a:r>
            <a:r>
              <a:rPr lang="en-US" sz="900" b="1" baseline="0" dirty="0" smtClean="0">
                <a:solidFill>
                  <a:schemeClr val="accent2">
                    <a:lumMod val="50000"/>
                  </a:schemeClr>
                </a:solidFill>
              </a:rPr>
              <a:t> about the </a:t>
            </a:r>
            <a:r>
              <a:rPr lang="en-US" sz="900" b="1" dirty="0" smtClean="0">
                <a:solidFill>
                  <a:schemeClr val="accent2">
                    <a:lumMod val="50000"/>
                  </a:schemeClr>
                </a:solidFill>
              </a:rPr>
              <a:t>Process &amp; Nothing else”</a:t>
            </a:r>
            <a:endParaRPr lang="en-US" sz="9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</p:nvPr>
        </p:nvGraphicFramePr>
        <p:xfrm>
          <a:off x="152400" y="1219200"/>
          <a:ext cx="8784590" cy="3976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r:id="rId3" imgW="10467975" imgH="2286000" progId="Paint.Picture">
                  <p:embed/>
                </p:oleObj>
              </mc:Choice>
              <mc:Fallback>
                <p:oleObj r:id="rId3" imgW="10467975" imgH="2286000" progId="Paint.Picture">
                  <p:embed/>
                  <p:pic>
                    <p:nvPicPr>
                      <p:cNvPr id="0" name="Picture 1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" y="1219200"/>
                        <a:ext cx="8784590" cy="39763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Pentagon 19"/>
          <p:cNvSpPr/>
          <p:nvPr/>
        </p:nvSpPr>
        <p:spPr>
          <a:xfrm rot="10800000">
            <a:off x="1087120" y="76322"/>
            <a:ext cx="6781799" cy="820994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Pentagon 4"/>
          <p:cNvSpPr/>
          <p:nvPr/>
        </p:nvSpPr>
        <p:spPr>
          <a:xfrm rot="21600000">
            <a:off x="1371816" y="163317"/>
            <a:ext cx="6497103" cy="82099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04031" tIns="57150" rIns="106680" bIns="571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dirty="0" smtClean="0">
                <a:solidFill>
                  <a:srgbClr val="C00000"/>
                </a:solidFill>
                <a:hlinkClick r:id="rId5"/>
              </a:rPr>
              <a:t>http://ba.trackon.in/</a:t>
            </a:r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altLang="en-US" sz="1500" b="1" u="sng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  <a:sym typeface="+mn-ea"/>
              </a:rPr>
              <a:t>BA PORTAL PAYMENT GATEWAY</a:t>
            </a:r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IN" altLang="en-US" sz="1500" b="1" u="sng" kern="1200" dirty="0" smtClean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  <a:cs typeface="Arial" panose="020B0604020202020204" pitchFamily="34" charset="0"/>
              <a:sym typeface="+mn-ea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3657600" y="4191000"/>
            <a:ext cx="304800" cy="838200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Text Box 22"/>
          <p:cNvSpPr txBox="1"/>
          <p:nvPr/>
        </p:nvSpPr>
        <p:spPr>
          <a:xfrm>
            <a:off x="2686050" y="4953000"/>
            <a:ext cx="27520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altLang="en-US" b="1">
                <a:solidFill>
                  <a:srgbClr val="8F2927"/>
                </a:solidFill>
              </a:rPr>
              <a:t>FIND  YOUR TRANSACTION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265</Words>
  <Application>Microsoft Office PowerPoint</Application>
  <PresentationFormat>On-screen Show (4:3)</PresentationFormat>
  <Paragraphs>56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Georgia</vt:lpstr>
      <vt:lpstr>1_Office Theme</vt:lpstr>
      <vt:lpstr>Paintbrush Picture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 have now given option to calculate rate . Select  Product type ,service type &amp; destination country &amp; enter your no of pic actual weight &amp; volumatric details then click on calculate, you will get rate details. 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PREM</dc:creator>
  <cp:lastModifiedBy>A</cp:lastModifiedBy>
  <cp:revision>209</cp:revision>
  <dcterms:created xsi:type="dcterms:W3CDTF">2006-08-16T00:00:00Z</dcterms:created>
  <dcterms:modified xsi:type="dcterms:W3CDTF">2022-08-25T09:21:19Z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444976EB6BEA44AAABFF9278753C1F2D</vt:lpwstr>
  </property>
  <property fmtid="{D5CDD505-2E9C-101B-9397-08002B2CF9AE}" pid="3" name="KSOProductBuildVer">
    <vt:lpwstr>1033-11.2.0.11254</vt:lpwstr>
  </property>
</Properties>
</file>