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slides/slide60.xml" ContentType="application/vnd.openxmlformats-officedocument.presentationml.slide+xml"/>
  <Override PartName="/ppt/slides/slide61.xml" ContentType="application/vnd.openxmlformats-officedocument.presentationml.slide+xml"/>
  <Override PartName="/ppt/slides/slide62.xml" ContentType="application/vnd.openxmlformats-officedocument.presentationml.slide+xml"/>
  <Override PartName="/ppt/slides/slide63.xml" ContentType="application/vnd.openxmlformats-officedocument.presentationml.slide+xml"/>
  <Override PartName="/ppt/slides/slide64.xml" ContentType="application/vnd.openxmlformats-officedocument.presentationml.slide+xml"/>
  <Override PartName="/ppt/slides/slide65.xml" ContentType="application/vnd.openxmlformats-officedocument.presentationml.slide+xml"/>
  <Override PartName="/ppt/slides/slide66.xml" ContentType="application/vnd.openxmlformats-officedocument.presentationml.slide+xml"/>
  <Override PartName="/ppt/slides/slide67.xml" ContentType="application/vnd.openxmlformats-officedocument.presentationml.slide+xml"/>
  <Override PartName="/ppt/slides/slide68.xml" ContentType="application/vnd.openxmlformats-officedocument.presentationml.slide+xml"/>
  <Override PartName="/ppt/slides/slide69.xml" ContentType="application/vnd.openxmlformats-officedocument.presentationml.slide+xml"/>
  <Override PartName="/ppt/slides/slide70.xml" ContentType="application/vnd.openxmlformats-officedocument.presentationml.slide+xml"/>
  <Override PartName="/ppt/slides/slide71.xml" ContentType="application/vnd.openxmlformats-officedocument.presentationml.slide+xml"/>
  <Override PartName="/ppt/slides/slide72.xml" ContentType="application/vnd.openxmlformats-officedocument.presentationml.slide+xml"/>
  <Override PartName="/ppt/slides/slide73.xml" ContentType="application/vnd.openxmlformats-officedocument.presentationml.slide+xml"/>
  <Override PartName="/ppt/slides/slide74.xml" ContentType="application/vnd.openxmlformats-officedocument.presentationml.slide+xml"/>
  <Override PartName="/ppt/slides/slide75.xml" ContentType="application/vnd.openxmlformats-officedocument.presentationml.slide+xml"/>
  <Override PartName="/ppt/slides/slide76.xml" ContentType="application/vnd.openxmlformats-officedocument.presentationml.slide+xml"/>
  <Override PartName="/ppt/slides/slide77.xml" ContentType="application/vnd.openxmlformats-officedocument.presentationml.slide+xml"/>
  <Override PartName="/ppt/slides/slide78.xml" ContentType="application/vnd.openxmlformats-officedocument.presentationml.slide+xml"/>
  <Override PartName="/ppt/slides/slide79.xml" ContentType="application/vnd.openxmlformats-officedocument.presentationml.slide+xml"/>
  <Override PartName="/ppt/slides/slide80.xml" ContentType="application/vnd.openxmlformats-officedocument.presentationml.slide+xml"/>
  <Override PartName="/ppt/slides/slide81.xml" ContentType="application/vnd.openxmlformats-officedocument.presentationml.slide+xml"/>
  <Override PartName="/ppt/slides/slide82.xml" ContentType="application/vnd.openxmlformats-officedocument.presentationml.slide+xml"/>
  <Override PartName="/ppt/slides/slide83.xml" ContentType="application/vnd.openxmlformats-officedocument.presentationml.slide+xml"/>
  <Override PartName="/ppt/slides/slide84.xml" ContentType="application/vnd.openxmlformats-officedocument.presentationml.slide+xml"/>
  <Override PartName="/ppt/slides/slide85.xml" ContentType="application/vnd.openxmlformats-officedocument.presentationml.slide+xml"/>
  <Override PartName="/ppt/slides/slide86.xml" ContentType="application/vnd.openxmlformats-officedocument.presentationml.slide+xml"/>
  <Override PartName="/ppt/slides/slide87.xml" ContentType="application/vnd.openxmlformats-officedocument.presentationml.slide+xml"/>
  <Override PartName="/ppt/notesMasters/notesMaster1.xml" ContentType="application/vnd.openxmlformats-officedocument.presentationml.notesMaster+xml"/>
  <Override PartName="/ppt/handoutMasters/handoutMaster1.xml" ContentType="application/vnd.openxmlformats-officedocument.presentationml.handout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ppt/notesSlides/notesSlide58.xml" ContentType="application/vnd.openxmlformats-officedocument.presentationml.notesSlide+xml"/>
  <Override PartName="/ppt/notesSlides/notesSlide59.xml" ContentType="application/vnd.openxmlformats-officedocument.presentationml.notesSlide+xml"/>
  <Override PartName="/ppt/notesSlides/notesSlide60.xml" ContentType="application/vnd.openxmlformats-officedocument.presentationml.notesSlide+xml"/>
  <Override PartName="/ppt/notesSlides/notesSlide61.xml" ContentType="application/vnd.openxmlformats-officedocument.presentationml.notesSlide+xml"/>
  <Override PartName="/ppt/notesSlides/notesSlide62.xml" ContentType="application/vnd.openxmlformats-officedocument.presentationml.notesSlide+xml"/>
  <Override PartName="/ppt/notesSlides/notesSlide63.xml" ContentType="application/vnd.openxmlformats-officedocument.presentationml.notesSlide+xml"/>
  <Override PartName="/ppt/notesSlides/notesSlide64.xml" ContentType="application/vnd.openxmlformats-officedocument.presentationml.notesSlide+xml"/>
  <Override PartName="/ppt/notesSlides/notesSlide65.xml" ContentType="application/vnd.openxmlformats-officedocument.presentationml.notesSlide+xml"/>
  <Override PartName="/ppt/notesSlides/notesSlide66.xml" ContentType="application/vnd.openxmlformats-officedocument.presentationml.notesSlide+xml"/>
  <Override PartName="/ppt/notesSlides/notesSlide67.xml" ContentType="application/vnd.openxmlformats-officedocument.presentationml.notesSlide+xml"/>
  <Override PartName="/ppt/notesSlides/notesSlide68.xml" ContentType="application/vnd.openxmlformats-officedocument.presentationml.notesSlide+xml"/>
  <Override PartName="/ppt/notesSlides/notesSlide69.xml" ContentType="application/vnd.openxmlformats-officedocument.presentationml.notesSlide+xml"/>
  <Override PartName="/ppt/notesSlides/notesSlide70.xml" ContentType="application/vnd.openxmlformats-officedocument.presentationml.notesSlide+xml"/>
  <Override PartName="/ppt/notesSlides/notesSlide71.xml" ContentType="application/vnd.openxmlformats-officedocument.presentationml.notesSlide+xml"/>
  <Override PartName="/ppt/notesSlides/notesSlide72.xml" ContentType="application/vnd.openxmlformats-officedocument.presentationml.notesSlide+xml"/>
  <Override PartName="/ppt/notesSlides/notesSlide73.xml" ContentType="application/vnd.openxmlformats-officedocument.presentationml.notesSlide+xml"/>
  <Override PartName="/ppt/notesSlides/notesSlide74.xml" ContentType="application/vnd.openxmlformats-officedocument.presentationml.notesSlide+xml"/>
  <Override PartName="/ppt/notesSlides/notesSlide75.xml" ContentType="application/vnd.openxmlformats-officedocument.presentationml.notesSlide+xml"/>
  <Override PartName="/ppt/notesSlides/notesSlide76.xml" ContentType="application/vnd.openxmlformats-officedocument.presentationml.notesSlide+xml"/>
  <Override PartName="/ppt/notesSlides/notesSlide77.xml" ContentType="application/vnd.openxmlformats-officedocument.presentationml.notesSlide+xml"/>
  <Override PartName="/ppt/notesSlides/notesSlide78.xml" ContentType="application/vnd.openxmlformats-officedocument.presentationml.notesSlide+xml"/>
  <Override PartName="/ppt/notesSlides/notesSlide79.xml" ContentType="application/vnd.openxmlformats-officedocument.presentationml.notesSlide+xml"/>
  <Override PartName="/ppt/notesSlides/notesSlide80.xml" ContentType="application/vnd.openxmlformats-officedocument.presentationml.notesSlide+xml"/>
  <Override PartName="/ppt/notesSlides/notesSlide81.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1"/>
  </p:sldMasterIdLst>
  <p:notesMasterIdLst>
    <p:notesMasterId r:id="rId89"/>
  </p:notesMasterIdLst>
  <p:handoutMasterIdLst>
    <p:handoutMasterId r:id="rId90"/>
  </p:handoutMasterIdLst>
  <p:sldIdLst>
    <p:sldId id="256" r:id="rId2"/>
    <p:sldId id="358" r:id="rId3"/>
    <p:sldId id="359" r:id="rId4"/>
    <p:sldId id="360" r:id="rId5"/>
    <p:sldId id="361" r:id="rId6"/>
    <p:sldId id="367" r:id="rId7"/>
    <p:sldId id="370" r:id="rId8"/>
    <p:sldId id="368" r:id="rId9"/>
    <p:sldId id="369" r:id="rId10"/>
    <p:sldId id="371" r:id="rId11"/>
    <p:sldId id="372" r:id="rId12"/>
    <p:sldId id="373" r:id="rId13"/>
    <p:sldId id="374" r:id="rId14"/>
    <p:sldId id="375" r:id="rId15"/>
    <p:sldId id="379" r:id="rId16"/>
    <p:sldId id="380" r:id="rId17"/>
    <p:sldId id="381" r:id="rId18"/>
    <p:sldId id="382" r:id="rId19"/>
    <p:sldId id="383" r:id="rId20"/>
    <p:sldId id="415" r:id="rId21"/>
    <p:sldId id="416" r:id="rId22"/>
    <p:sldId id="417" r:id="rId23"/>
    <p:sldId id="418" r:id="rId24"/>
    <p:sldId id="419" r:id="rId25"/>
    <p:sldId id="413" r:id="rId26"/>
    <p:sldId id="414" r:id="rId27"/>
    <p:sldId id="384" r:id="rId28"/>
    <p:sldId id="385" r:id="rId29"/>
    <p:sldId id="386" r:id="rId30"/>
    <p:sldId id="463" r:id="rId31"/>
    <p:sldId id="464" r:id="rId32"/>
    <p:sldId id="465" r:id="rId33"/>
    <p:sldId id="466" r:id="rId34"/>
    <p:sldId id="420" r:id="rId35"/>
    <p:sldId id="393" r:id="rId36"/>
    <p:sldId id="394" r:id="rId37"/>
    <p:sldId id="399" r:id="rId38"/>
    <p:sldId id="454" r:id="rId39"/>
    <p:sldId id="400" r:id="rId40"/>
    <p:sldId id="455" r:id="rId41"/>
    <p:sldId id="441" r:id="rId42"/>
    <p:sldId id="401" r:id="rId43"/>
    <p:sldId id="402" r:id="rId44"/>
    <p:sldId id="467" r:id="rId45"/>
    <p:sldId id="446" r:id="rId46"/>
    <p:sldId id="447" r:id="rId47"/>
    <p:sldId id="403" r:id="rId48"/>
    <p:sldId id="406" r:id="rId49"/>
    <p:sldId id="404" r:id="rId50"/>
    <p:sldId id="405" r:id="rId51"/>
    <p:sldId id="439" r:id="rId52"/>
    <p:sldId id="468" r:id="rId53"/>
    <p:sldId id="469" r:id="rId54"/>
    <p:sldId id="477" r:id="rId55"/>
    <p:sldId id="395" r:id="rId56"/>
    <p:sldId id="407" r:id="rId57"/>
    <p:sldId id="408" r:id="rId58"/>
    <p:sldId id="409" r:id="rId59"/>
    <p:sldId id="428" r:id="rId60"/>
    <p:sldId id="421" r:id="rId61"/>
    <p:sldId id="422" r:id="rId62"/>
    <p:sldId id="423" r:id="rId63"/>
    <p:sldId id="424" r:id="rId64"/>
    <p:sldId id="425" r:id="rId65"/>
    <p:sldId id="426" r:id="rId66"/>
    <p:sldId id="427" r:id="rId67"/>
    <p:sldId id="438" r:id="rId68"/>
    <p:sldId id="410" r:id="rId69"/>
    <p:sldId id="411" r:id="rId70"/>
    <p:sldId id="412" r:id="rId71"/>
    <p:sldId id="433" r:id="rId72"/>
    <p:sldId id="456" r:id="rId73"/>
    <p:sldId id="435" r:id="rId74"/>
    <p:sldId id="437" r:id="rId75"/>
    <p:sldId id="443" r:id="rId76"/>
    <p:sldId id="444" r:id="rId77"/>
    <p:sldId id="445" r:id="rId78"/>
    <p:sldId id="470" r:id="rId79"/>
    <p:sldId id="471" r:id="rId80"/>
    <p:sldId id="472" r:id="rId81"/>
    <p:sldId id="473" r:id="rId82"/>
    <p:sldId id="474" r:id="rId83"/>
    <p:sldId id="475" r:id="rId84"/>
    <p:sldId id="476" r:id="rId85"/>
    <p:sldId id="453" r:id="rId86"/>
    <p:sldId id="452" r:id="rId87"/>
    <p:sldId id="356" r:id="rId88"/>
  </p:sldIdLst>
  <p:sldSz cx="9144000" cy="6858000" type="screen4x3"/>
  <p:notesSz cx="6858000" cy="91440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 uri="{2D200454-40CA-4A62-9FC3-DE9A4176ACB9}">
      <p15:notesGuideLst xmlns:p15="http://schemas.microsoft.com/office/powerpoint/2012/main">
        <p15:guide id="1" orient="horz" pos="2880">
          <p15:clr>
            <a:srgbClr val="A4A3A4"/>
          </p15:clr>
        </p15:guide>
        <p15:guide id="2" pos="2160">
          <p15:clr>
            <a:srgbClr val="A4A3A4"/>
          </p15:clr>
        </p15:guide>
      </p15:notes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clrMru>
    <a:srgbClr val="EA0000"/>
    <a:srgbClr val="FF5757"/>
    <a:srgbClr val="F9AD6F"/>
  </p:clrMru>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horzBarState="maximized">
    <p:restoredLeft sz="17040" autoAdjust="0"/>
    <p:restoredTop sz="94660"/>
  </p:normalViewPr>
  <p:slideViewPr>
    <p:cSldViewPr>
      <p:cViewPr varScale="1">
        <p:scale>
          <a:sx n="70" d="100"/>
          <a:sy n="70" d="100"/>
        </p:scale>
        <p:origin x="1242" y="54"/>
      </p:cViewPr>
      <p:guideLst>
        <p:guide orient="horz" pos="2160"/>
        <p:guide pos="2880"/>
      </p:guideLst>
    </p:cSldViewPr>
  </p:slideViewPr>
  <p:notesTextViewPr>
    <p:cViewPr>
      <p:scale>
        <a:sx n="100" d="100"/>
        <a:sy n="100" d="100"/>
      </p:scale>
      <p:origin x="0" y="0"/>
    </p:cViewPr>
  </p:notesTextViewPr>
  <p:notesViewPr>
    <p:cSldViewPr>
      <p:cViewPr varScale="1">
        <p:scale>
          <a:sx n="82" d="100"/>
          <a:sy n="82" d="100"/>
        </p:scale>
        <p:origin x="-2064" y="-90"/>
      </p:cViewPr>
      <p:guideLst>
        <p:guide orient="horz" pos="2880"/>
        <p:guide pos="2160"/>
      </p:guideLst>
    </p:cSldViewPr>
  </p:notesViewPr>
  <p:gridSpacing cx="76200" cy="76200"/>
</p:viewPr>
</file>

<file path=ppt/_rels/presentation.xml.rels><?xml version="1.0" encoding="UTF-8" standalone="yes"?>
<Relationships xmlns="http://schemas.openxmlformats.org/package/2006/relationships"><Relationship Id="rId26" Type="http://schemas.openxmlformats.org/officeDocument/2006/relationships/slide" Target="slides/slide25.xml"/><Relationship Id="rId21" Type="http://schemas.openxmlformats.org/officeDocument/2006/relationships/slide" Target="slides/slide20.xml"/><Relationship Id="rId42" Type="http://schemas.openxmlformats.org/officeDocument/2006/relationships/slide" Target="slides/slide41.xml"/><Relationship Id="rId47" Type="http://schemas.openxmlformats.org/officeDocument/2006/relationships/slide" Target="slides/slide46.xml"/><Relationship Id="rId63" Type="http://schemas.openxmlformats.org/officeDocument/2006/relationships/slide" Target="slides/slide62.xml"/><Relationship Id="rId68" Type="http://schemas.openxmlformats.org/officeDocument/2006/relationships/slide" Target="slides/slide67.xml"/><Relationship Id="rId84" Type="http://schemas.openxmlformats.org/officeDocument/2006/relationships/slide" Target="slides/slide83.xml"/><Relationship Id="rId89" Type="http://schemas.openxmlformats.org/officeDocument/2006/relationships/notesMaster" Target="notesMasters/notesMaster1.xml"/><Relationship Id="rId16" Type="http://schemas.openxmlformats.org/officeDocument/2006/relationships/slide" Target="slides/slide15.xml"/><Relationship Id="rId11" Type="http://schemas.openxmlformats.org/officeDocument/2006/relationships/slide" Target="slides/slide10.xml"/><Relationship Id="rId32" Type="http://schemas.openxmlformats.org/officeDocument/2006/relationships/slide" Target="slides/slide31.xml"/><Relationship Id="rId37" Type="http://schemas.openxmlformats.org/officeDocument/2006/relationships/slide" Target="slides/slide36.xml"/><Relationship Id="rId53" Type="http://schemas.openxmlformats.org/officeDocument/2006/relationships/slide" Target="slides/slide52.xml"/><Relationship Id="rId58" Type="http://schemas.openxmlformats.org/officeDocument/2006/relationships/slide" Target="slides/slide57.xml"/><Relationship Id="rId74" Type="http://schemas.openxmlformats.org/officeDocument/2006/relationships/slide" Target="slides/slide73.xml"/><Relationship Id="rId79" Type="http://schemas.openxmlformats.org/officeDocument/2006/relationships/slide" Target="slides/slide78.xml"/><Relationship Id="rId5" Type="http://schemas.openxmlformats.org/officeDocument/2006/relationships/slide" Target="slides/slide4.xml"/><Relationship Id="rId90" Type="http://schemas.openxmlformats.org/officeDocument/2006/relationships/handoutMaster" Target="handoutMasters/handoutMaster1.xml"/><Relationship Id="rId22" Type="http://schemas.openxmlformats.org/officeDocument/2006/relationships/slide" Target="slides/slide21.xml"/><Relationship Id="rId27" Type="http://schemas.openxmlformats.org/officeDocument/2006/relationships/slide" Target="slides/slide26.xml"/><Relationship Id="rId43" Type="http://schemas.openxmlformats.org/officeDocument/2006/relationships/slide" Target="slides/slide42.xml"/><Relationship Id="rId48" Type="http://schemas.openxmlformats.org/officeDocument/2006/relationships/slide" Target="slides/slide47.xml"/><Relationship Id="rId64" Type="http://schemas.openxmlformats.org/officeDocument/2006/relationships/slide" Target="slides/slide63.xml"/><Relationship Id="rId69" Type="http://schemas.openxmlformats.org/officeDocument/2006/relationships/slide" Target="slides/slide68.xml"/><Relationship Id="rId8" Type="http://schemas.openxmlformats.org/officeDocument/2006/relationships/slide" Target="slides/slide7.xml"/><Relationship Id="rId51" Type="http://schemas.openxmlformats.org/officeDocument/2006/relationships/slide" Target="slides/slide50.xml"/><Relationship Id="rId72" Type="http://schemas.openxmlformats.org/officeDocument/2006/relationships/slide" Target="slides/slide71.xml"/><Relationship Id="rId80" Type="http://schemas.openxmlformats.org/officeDocument/2006/relationships/slide" Target="slides/slide79.xml"/><Relationship Id="rId85" Type="http://schemas.openxmlformats.org/officeDocument/2006/relationships/slide" Target="slides/slide84.xml"/><Relationship Id="rId93" Type="http://schemas.openxmlformats.org/officeDocument/2006/relationships/theme" Target="theme/theme1.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46" Type="http://schemas.openxmlformats.org/officeDocument/2006/relationships/slide" Target="slides/slide45.xml"/><Relationship Id="rId59" Type="http://schemas.openxmlformats.org/officeDocument/2006/relationships/slide" Target="slides/slide58.xml"/><Relationship Id="rId67" Type="http://schemas.openxmlformats.org/officeDocument/2006/relationships/slide" Target="slides/slide66.xml"/><Relationship Id="rId20" Type="http://schemas.openxmlformats.org/officeDocument/2006/relationships/slide" Target="slides/slide19.xml"/><Relationship Id="rId41" Type="http://schemas.openxmlformats.org/officeDocument/2006/relationships/slide" Target="slides/slide40.xml"/><Relationship Id="rId54" Type="http://schemas.openxmlformats.org/officeDocument/2006/relationships/slide" Target="slides/slide53.xml"/><Relationship Id="rId62" Type="http://schemas.openxmlformats.org/officeDocument/2006/relationships/slide" Target="slides/slide61.xml"/><Relationship Id="rId70" Type="http://schemas.openxmlformats.org/officeDocument/2006/relationships/slide" Target="slides/slide69.xml"/><Relationship Id="rId75" Type="http://schemas.openxmlformats.org/officeDocument/2006/relationships/slide" Target="slides/slide74.xml"/><Relationship Id="rId83" Type="http://schemas.openxmlformats.org/officeDocument/2006/relationships/slide" Target="slides/slide82.xml"/><Relationship Id="rId88" Type="http://schemas.openxmlformats.org/officeDocument/2006/relationships/slide" Target="slides/slide87.xml"/><Relationship Id="rId91" Type="http://schemas.openxmlformats.org/officeDocument/2006/relationships/presProps" Target="presProps.xml"/><Relationship Id="rId1" Type="http://schemas.openxmlformats.org/officeDocument/2006/relationships/slideMaster" Target="slideMasters/slideMaster1.xml"/><Relationship Id="rId6" Type="http://schemas.openxmlformats.org/officeDocument/2006/relationships/slide" Target="slides/slide5.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49" Type="http://schemas.openxmlformats.org/officeDocument/2006/relationships/slide" Target="slides/slide48.xml"/><Relationship Id="rId57" Type="http://schemas.openxmlformats.org/officeDocument/2006/relationships/slide" Target="slides/slide56.xml"/><Relationship Id="rId10" Type="http://schemas.openxmlformats.org/officeDocument/2006/relationships/slide" Target="slides/slide9.xml"/><Relationship Id="rId31" Type="http://schemas.openxmlformats.org/officeDocument/2006/relationships/slide" Target="slides/slide30.xml"/><Relationship Id="rId44" Type="http://schemas.openxmlformats.org/officeDocument/2006/relationships/slide" Target="slides/slide43.xml"/><Relationship Id="rId52" Type="http://schemas.openxmlformats.org/officeDocument/2006/relationships/slide" Target="slides/slide51.xml"/><Relationship Id="rId60" Type="http://schemas.openxmlformats.org/officeDocument/2006/relationships/slide" Target="slides/slide59.xml"/><Relationship Id="rId65" Type="http://schemas.openxmlformats.org/officeDocument/2006/relationships/slide" Target="slides/slide64.xml"/><Relationship Id="rId73" Type="http://schemas.openxmlformats.org/officeDocument/2006/relationships/slide" Target="slides/slide72.xml"/><Relationship Id="rId78" Type="http://schemas.openxmlformats.org/officeDocument/2006/relationships/slide" Target="slides/slide77.xml"/><Relationship Id="rId81" Type="http://schemas.openxmlformats.org/officeDocument/2006/relationships/slide" Target="slides/slide80.xml"/><Relationship Id="rId86" Type="http://schemas.openxmlformats.org/officeDocument/2006/relationships/slide" Target="slides/slide85.xml"/><Relationship Id="rId94" Type="http://schemas.openxmlformats.org/officeDocument/2006/relationships/tableStyles" Target="tableStyles.xml"/><Relationship Id="rId4" Type="http://schemas.openxmlformats.org/officeDocument/2006/relationships/slide" Target="slides/slide3.xml"/><Relationship Id="rId9" Type="http://schemas.openxmlformats.org/officeDocument/2006/relationships/slide" Target="slides/slide8.xml"/><Relationship Id="rId13" Type="http://schemas.openxmlformats.org/officeDocument/2006/relationships/slide" Target="slides/slide12.xml"/><Relationship Id="rId18" Type="http://schemas.openxmlformats.org/officeDocument/2006/relationships/slide" Target="slides/slide17.xml"/><Relationship Id="rId39" Type="http://schemas.openxmlformats.org/officeDocument/2006/relationships/slide" Target="slides/slide38.xml"/><Relationship Id="rId34" Type="http://schemas.openxmlformats.org/officeDocument/2006/relationships/slide" Target="slides/slide33.xml"/><Relationship Id="rId50" Type="http://schemas.openxmlformats.org/officeDocument/2006/relationships/slide" Target="slides/slide49.xml"/><Relationship Id="rId55" Type="http://schemas.openxmlformats.org/officeDocument/2006/relationships/slide" Target="slides/slide54.xml"/><Relationship Id="rId76" Type="http://schemas.openxmlformats.org/officeDocument/2006/relationships/slide" Target="slides/slide75.xml"/><Relationship Id="rId7" Type="http://schemas.openxmlformats.org/officeDocument/2006/relationships/slide" Target="slides/slide6.xml"/><Relationship Id="rId71" Type="http://schemas.openxmlformats.org/officeDocument/2006/relationships/slide" Target="slides/slide70.xml"/><Relationship Id="rId92" Type="http://schemas.openxmlformats.org/officeDocument/2006/relationships/viewProps" Target="viewProps.xml"/><Relationship Id="rId2" Type="http://schemas.openxmlformats.org/officeDocument/2006/relationships/slide" Target="slides/slide1.xml"/><Relationship Id="rId29" Type="http://schemas.openxmlformats.org/officeDocument/2006/relationships/slide" Target="slides/slide28.xml"/><Relationship Id="rId24" Type="http://schemas.openxmlformats.org/officeDocument/2006/relationships/slide" Target="slides/slide23.xml"/><Relationship Id="rId40" Type="http://schemas.openxmlformats.org/officeDocument/2006/relationships/slide" Target="slides/slide39.xml"/><Relationship Id="rId45" Type="http://schemas.openxmlformats.org/officeDocument/2006/relationships/slide" Target="slides/slide44.xml"/><Relationship Id="rId66" Type="http://schemas.openxmlformats.org/officeDocument/2006/relationships/slide" Target="slides/slide65.xml"/><Relationship Id="rId87" Type="http://schemas.openxmlformats.org/officeDocument/2006/relationships/slide" Target="slides/slide86.xml"/><Relationship Id="rId61" Type="http://schemas.openxmlformats.org/officeDocument/2006/relationships/slide" Target="slides/slide60.xml"/><Relationship Id="rId82" Type="http://schemas.openxmlformats.org/officeDocument/2006/relationships/slide" Target="slides/slide81.xml"/><Relationship Id="rId19" Type="http://schemas.openxmlformats.org/officeDocument/2006/relationships/slide" Target="slides/slide18.xml"/><Relationship Id="rId14" Type="http://schemas.openxmlformats.org/officeDocument/2006/relationships/slide" Target="slides/slide13.xml"/><Relationship Id="rId30" Type="http://schemas.openxmlformats.org/officeDocument/2006/relationships/slide" Target="slides/slide29.xml"/><Relationship Id="rId35" Type="http://schemas.openxmlformats.org/officeDocument/2006/relationships/slide" Target="slides/slide34.xml"/><Relationship Id="rId56" Type="http://schemas.openxmlformats.org/officeDocument/2006/relationships/slide" Target="slides/slide55.xml"/><Relationship Id="rId77" Type="http://schemas.openxmlformats.org/officeDocument/2006/relationships/slide" Target="slides/slide76.xml"/></Relationships>
</file>

<file path=ppt/handoutMasters/_rels/handoutMaster1.xml.rels><?xml version="1.0" encoding="UTF-8" standalone="yes"?>
<Relationships xmlns="http://schemas.openxmlformats.org/package/2006/relationships"><Relationship Id="rId1" Type="http://schemas.openxmlformats.org/officeDocument/2006/relationships/theme" Target="../theme/theme3.xml"/></Relationships>
</file>

<file path=ppt/handoutMasters/handoutMaster1.xml><?xml version="1.0" encoding="utf-8"?>
<p:handout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sz="quarter" idx="1"/>
          </p:nvPr>
        </p:nvSpPr>
        <p:spPr>
          <a:xfrm>
            <a:off x="3884613" y="0"/>
            <a:ext cx="2971800" cy="457200"/>
          </a:xfrm>
          <a:prstGeom prst="rect">
            <a:avLst/>
          </a:prstGeom>
        </p:spPr>
        <p:txBody>
          <a:bodyPr vert="horz" lIns="91440" tIns="45720" rIns="91440" bIns="45720" rtlCol="0"/>
          <a:lstStyle>
            <a:lvl1pPr algn="r">
              <a:defRPr sz="1200"/>
            </a:lvl1pPr>
          </a:lstStyle>
          <a:p>
            <a:fld id="{65C79D24-F306-4D86-AC91-2A92C44EA9B6}" type="datetimeFigureOut">
              <a:rPr lang="en-US" smtClean="0"/>
              <a:pPr/>
              <a:t>9/11/2019</a:t>
            </a:fld>
            <a:endParaRPr lang="en-US" dirty="0"/>
          </a:p>
        </p:txBody>
      </p:sp>
      <p:sp>
        <p:nvSpPr>
          <p:cNvPr id="4" name="Footer Placeholder 3"/>
          <p:cNvSpPr>
            <a:spLocks noGrp="1"/>
          </p:cNvSpPr>
          <p:nvPr>
            <p:ph type="ftr" sz="quarter" idx="2"/>
          </p:nvPr>
        </p:nvSpPr>
        <p:spPr>
          <a:xfrm>
            <a:off x="0" y="8685213"/>
            <a:ext cx="2971800" cy="457200"/>
          </a:xfrm>
          <a:prstGeom prst="rect">
            <a:avLst/>
          </a:prstGeom>
        </p:spPr>
        <p:txBody>
          <a:bodyPr vert="horz" lIns="91440" tIns="45720" rIns="91440" bIns="45720" rtlCol="0" anchor="b"/>
          <a:lstStyle>
            <a:lvl1pPr algn="l">
              <a:defRPr sz="1200"/>
            </a:lvl1pPr>
          </a:lstStyle>
          <a:p>
            <a:r>
              <a:rPr lang="en-US" dirty="0" smtClean="0"/>
              <a:t>“NOTHING WILL WORK UNLESS YOU DO.”</a:t>
            </a:r>
            <a:endParaRPr lang="en-US" dirty="0"/>
          </a:p>
        </p:txBody>
      </p:sp>
      <p:sp>
        <p:nvSpPr>
          <p:cNvPr id="5" name="Slide Number Placeholder 4"/>
          <p:cNvSpPr>
            <a:spLocks noGrp="1"/>
          </p:cNvSpPr>
          <p:nvPr>
            <p:ph type="sldNum" sz="quarter" idx="3"/>
          </p:nvPr>
        </p:nvSpPr>
        <p:spPr>
          <a:xfrm>
            <a:off x="3884613" y="8685213"/>
            <a:ext cx="2971800" cy="457200"/>
          </a:xfrm>
          <a:prstGeom prst="rect">
            <a:avLst/>
          </a:prstGeom>
        </p:spPr>
        <p:txBody>
          <a:bodyPr vert="horz" lIns="91440" tIns="45720" rIns="91440" bIns="45720" rtlCol="0" anchor="b"/>
          <a:lstStyle>
            <a:lvl1pPr algn="r">
              <a:defRPr sz="1200"/>
            </a:lvl1pPr>
          </a:lstStyle>
          <a:p>
            <a:fld id="{F7FB8AA1-A76D-4A7D-A6F1-190082A22095}" type="slidenum">
              <a:rPr lang="en-US" smtClean="0"/>
              <a:pPr/>
              <a:t>‹#›</a:t>
            </a:fld>
            <a:endParaRPr lang="en-US" dirty="0"/>
          </a:p>
        </p:txBody>
      </p:sp>
    </p:spTree>
  </p:cSld>
  <p:clrMap bg1="lt1" tx1="dk1" bg2="lt2" tx2="dk2" accent1="accent1" accent2="accent2" accent3="accent3" accent4="accent4" accent5="accent5" accent6="accent6" hlink="hlink" folHlink="folHlink"/>
  <p:hf hdr="0" dt="0"/>
</p:handoutMaster>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a:defRPr sz="1200"/>
            </a:lvl1pPr>
          </a:lstStyle>
          <a:p>
            <a:endParaRPr lang="en-US" dirty="0"/>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a:defRPr sz="1200"/>
            </a:lvl1pPr>
          </a:lstStyle>
          <a:p>
            <a:fld id="{3D26D247-E672-4EEE-8821-A9475EC3B9CB}" type="datetimeFigureOut">
              <a:rPr lang="en-US" smtClean="0"/>
              <a:pPr/>
              <a:t>9/11/2019</a:t>
            </a:fld>
            <a:endParaRPr lang="en-US" dirty="0"/>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endParaRPr lang="en-US" dirty="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a:defRPr sz="1200"/>
            </a:lvl1pPr>
          </a:lstStyle>
          <a:p>
            <a:r>
              <a:rPr lang="en-US" dirty="0" smtClean="0"/>
              <a:t>“NOTHING WILL WORK UNLESS YOU DO.”</a:t>
            </a:r>
            <a:endParaRPr lang="en-US" dirty="0"/>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a:defRPr sz="1200"/>
            </a:lvl1pPr>
          </a:lstStyle>
          <a:p>
            <a:fld id="{AA86FB8B-3FCA-41BF-892B-BE272BF95A4F}" type="slidenum">
              <a:rPr lang="en-US" smtClean="0"/>
              <a:pPr/>
              <a:t>‹#›</a:t>
            </a:fld>
            <a:endParaRPr lang="en-US" dirty="0"/>
          </a:p>
        </p:txBody>
      </p:sp>
    </p:spTree>
  </p:cSld>
  <p:clrMap bg1="lt1" tx1="dk1" bg2="lt2" tx2="dk2" accent1="accent1" accent2="accent2" accent3="accent3" accent4="accent4" accent5="accent5" accent6="accent6" hlink="hlink" folHlink="folHlink"/>
  <p:hf hdr="0" dt="0"/>
  <p:notesStyle>
    <a:lvl1pPr marL="0" algn="l" defTabSz="914400" rtl="0" eaLnBrk="1" latinLnBrk="0" hangingPunct="1">
      <a:defRPr sz="1200" kern="1200">
        <a:solidFill>
          <a:schemeClr val="tx1"/>
        </a:solidFill>
        <a:latin typeface="+mn-lt"/>
        <a:ea typeface="+mn-ea"/>
        <a:cs typeface="+mn-cs"/>
      </a:defRPr>
    </a:lvl1pPr>
    <a:lvl2pPr marL="457200" algn="l" defTabSz="914400" rtl="0" eaLnBrk="1" latinLnBrk="0" hangingPunct="1">
      <a:defRPr sz="1200" kern="1200">
        <a:solidFill>
          <a:schemeClr val="tx1"/>
        </a:solidFill>
        <a:latin typeface="+mn-lt"/>
        <a:ea typeface="+mn-ea"/>
        <a:cs typeface="+mn-cs"/>
      </a:defRPr>
    </a:lvl2pPr>
    <a:lvl3pPr marL="914400" algn="l" defTabSz="914400" rtl="0" eaLnBrk="1" latinLnBrk="0" hangingPunct="1">
      <a:defRPr sz="1200" kern="1200">
        <a:solidFill>
          <a:schemeClr val="tx1"/>
        </a:solidFill>
        <a:latin typeface="+mn-lt"/>
        <a:ea typeface="+mn-ea"/>
        <a:cs typeface="+mn-cs"/>
      </a:defRPr>
    </a:lvl3pPr>
    <a:lvl4pPr marL="1371600" algn="l" defTabSz="914400" rtl="0" eaLnBrk="1" latinLnBrk="0" hangingPunct="1">
      <a:defRPr sz="1200" kern="1200">
        <a:solidFill>
          <a:schemeClr val="tx1"/>
        </a:solidFill>
        <a:latin typeface="+mn-lt"/>
        <a:ea typeface="+mn-ea"/>
        <a:cs typeface="+mn-cs"/>
      </a:defRPr>
    </a:lvl4pPr>
    <a:lvl5pPr marL="1828800" algn="l" defTabSz="914400" rtl="0" eaLnBrk="1" latinLnBrk="0" hangingPunct="1">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_rels/notesSlide58.xml.rels><?xml version="1.0" encoding="UTF-8" standalone="yes"?>
<Relationships xmlns="http://schemas.openxmlformats.org/package/2006/relationships"><Relationship Id="rId2" Type="http://schemas.openxmlformats.org/officeDocument/2006/relationships/slide" Target="../slides/slide58.xml"/><Relationship Id="rId1" Type="http://schemas.openxmlformats.org/officeDocument/2006/relationships/notesMaster" Target="../notesMasters/notesMaster1.xml"/></Relationships>
</file>

<file path=ppt/notesSlides/_rels/notesSlide59.xml.rels><?xml version="1.0" encoding="UTF-8" standalone="yes"?>
<Relationships xmlns="http://schemas.openxmlformats.org/package/2006/relationships"><Relationship Id="rId2" Type="http://schemas.openxmlformats.org/officeDocument/2006/relationships/slide" Target="../slides/slide59.xml"/><Relationship Id="rId1" Type="http://schemas.openxmlformats.org/officeDocument/2006/relationships/notesMaster" Target="../notesMasters/notesMaster1.xml"/></Relationships>
</file>

<file path=ppt/notesSlides/_rels/notesSlide60.xml.rels><?xml version="1.0" encoding="UTF-8" standalone="yes"?>
<Relationships xmlns="http://schemas.openxmlformats.org/package/2006/relationships"><Relationship Id="rId2" Type="http://schemas.openxmlformats.org/officeDocument/2006/relationships/slide" Target="../slides/slide61.xml"/><Relationship Id="rId1" Type="http://schemas.openxmlformats.org/officeDocument/2006/relationships/notesMaster" Target="../notesMasters/notesMaster1.xml"/></Relationships>
</file>

<file path=ppt/notesSlides/_rels/notesSlide61.xml.rels><?xml version="1.0" encoding="UTF-8" standalone="yes"?>
<Relationships xmlns="http://schemas.openxmlformats.org/package/2006/relationships"><Relationship Id="rId2" Type="http://schemas.openxmlformats.org/officeDocument/2006/relationships/slide" Target="../slides/slide67.xml"/><Relationship Id="rId1" Type="http://schemas.openxmlformats.org/officeDocument/2006/relationships/notesMaster" Target="../notesMasters/notesMaster1.xml"/></Relationships>
</file>

<file path=ppt/notesSlides/_rels/notesSlide62.xml.rels><?xml version="1.0" encoding="UTF-8" standalone="yes"?>
<Relationships xmlns="http://schemas.openxmlformats.org/package/2006/relationships"><Relationship Id="rId2" Type="http://schemas.openxmlformats.org/officeDocument/2006/relationships/slide" Target="../slides/slide68.xml"/><Relationship Id="rId1" Type="http://schemas.openxmlformats.org/officeDocument/2006/relationships/notesMaster" Target="../notesMasters/notesMaster1.xml"/></Relationships>
</file>

<file path=ppt/notesSlides/_rels/notesSlide63.xml.rels><?xml version="1.0" encoding="UTF-8" standalone="yes"?>
<Relationships xmlns="http://schemas.openxmlformats.org/package/2006/relationships"><Relationship Id="rId2" Type="http://schemas.openxmlformats.org/officeDocument/2006/relationships/slide" Target="../slides/slide69.xml"/><Relationship Id="rId1" Type="http://schemas.openxmlformats.org/officeDocument/2006/relationships/notesMaster" Target="../notesMasters/notesMaster1.xml"/></Relationships>
</file>

<file path=ppt/notesSlides/_rels/notesSlide64.xml.rels><?xml version="1.0" encoding="UTF-8" standalone="yes"?>
<Relationships xmlns="http://schemas.openxmlformats.org/package/2006/relationships"><Relationship Id="rId2" Type="http://schemas.openxmlformats.org/officeDocument/2006/relationships/slide" Target="../slides/slide70.xml"/><Relationship Id="rId1" Type="http://schemas.openxmlformats.org/officeDocument/2006/relationships/notesMaster" Target="../notesMasters/notesMaster1.xml"/></Relationships>
</file>

<file path=ppt/notesSlides/_rels/notesSlide65.xml.rels><?xml version="1.0" encoding="UTF-8" standalone="yes"?>
<Relationships xmlns="http://schemas.openxmlformats.org/package/2006/relationships"><Relationship Id="rId2" Type="http://schemas.openxmlformats.org/officeDocument/2006/relationships/slide" Target="../slides/slide71.xml"/><Relationship Id="rId1" Type="http://schemas.openxmlformats.org/officeDocument/2006/relationships/notesMaster" Target="../notesMasters/notesMaster1.xml"/></Relationships>
</file>

<file path=ppt/notesSlides/_rels/notesSlide66.xml.rels><?xml version="1.0" encoding="UTF-8" standalone="yes"?>
<Relationships xmlns="http://schemas.openxmlformats.org/package/2006/relationships"><Relationship Id="rId2" Type="http://schemas.openxmlformats.org/officeDocument/2006/relationships/slide" Target="../slides/slide72.xml"/><Relationship Id="rId1" Type="http://schemas.openxmlformats.org/officeDocument/2006/relationships/notesMaster" Target="../notesMasters/notesMaster1.xml"/></Relationships>
</file>

<file path=ppt/notesSlides/_rels/notesSlide67.xml.rels><?xml version="1.0" encoding="UTF-8" standalone="yes"?>
<Relationships xmlns="http://schemas.openxmlformats.org/package/2006/relationships"><Relationship Id="rId2" Type="http://schemas.openxmlformats.org/officeDocument/2006/relationships/slide" Target="../slides/slide73.xml"/><Relationship Id="rId1" Type="http://schemas.openxmlformats.org/officeDocument/2006/relationships/notesMaster" Target="../notesMasters/notesMaster1.xml"/></Relationships>
</file>

<file path=ppt/notesSlides/_rels/notesSlide68.xml.rels><?xml version="1.0" encoding="UTF-8" standalone="yes"?>
<Relationships xmlns="http://schemas.openxmlformats.org/package/2006/relationships"><Relationship Id="rId2" Type="http://schemas.openxmlformats.org/officeDocument/2006/relationships/slide" Target="../slides/slide74.xml"/><Relationship Id="rId1" Type="http://schemas.openxmlformats.org/officeDocument/2006/relationships/notesMaster" Target="../notesMasters/notesMaster1.xml"/></Relationships>
</file>

<file path=ppt/notesSlides/_rels/notesSlide69.xml.rels><?xml version="1.0" encoding="UTF-8" standalone="yes"?>
<Relationships xmlns="http://schemas.openxmlformats.org/package/2006/relationships"><Relationship Id="rId2" Type="http://schemas.openxmlformats.org/officeDocument/2006/relationships/slide" Target="../slides/slide75.xml"/><Relationship Id="rId1" Type="http://schemas.openxmlformats.org/officeDocument/2006/relationships/notesMaster" Target="../notesMasters/notesMaster1.xml"/></Relationships>
</file>

<file path=ppt/notesSlides/_rels/notesSlide70.xml.rels><?xml version="1.0" encoding="UTF-8" standalone="yes"?>
<Relationships xmlns="http://schemas.openxmlformats.org/package/2006/relationships"><Relationship Id="rId2" Type="http://schemas.openxmlformats.org/officeDocument/2006/relationships/slide" Target="../slides/slide76.xml"/><Relationship Id="rId1" Type="http://schemas.openxmlformats.org/officeDocument/2006/relationships/notesMaster" Target="../notesMasters/notesMaster1.xml"/></Relationships>
</file>

<file path=ppt/notesSlides/_rels/notesSlide71.xml.rels><?xml version="1.0" encoding="UTF-8" standalone="yes"?>
<Relationships xmlns="http://schemas.openxmlformats.org/package/2006/relationships"><Relationship Id="rId2" Type="http://schemas.openxmlformats.org/officeDocument/2006/relationships/slide" Target="../slides/slide77.xml"/><Relationship Id="rId1" Type="http://schemas.openxmlformats.org/officeDocument/2006/relationships/notesMaster" Target="../notesMasters/notesMaster1.xml"/></Relationships>
</file>

<file path=ppt/notesSlides/_rels/notesSlide72.xml.rels><?xml version="1.0" encoding="UTF-8" standalone="yes"?>
<Relationships xmlns="http://schemas.openxmlformats.org/package/2006/relationships"><Relationship Id="rId2" Type="http://schemas.openxmlformats.org/officeDocument/2006/relationships/slide" Target="../slides/slide78.xml"/><Relationship Id="rId1" Type="http://schemas.openxmlformats.org/officeDocument/2006/relationships/notesMaster" Target="../notesMasters/notesMaster1.xml"/></Relationships>
</file>

<file path=ppt/notesSlides/_rels/notesSlide73.xml.rels><?xml version="1.0" encoding="UTF-8" standalone="yes"?>
<Relationships xmlns="http://schemas.openxmlformats.org/package/2006/relationships"><Relationship Id="rId2" Type="http://schemas.openxmlformats.org/officeDocument/2006/relationships/slide" Target="../slides/slide79.xml"/><Relationship Id="rId1" Type="http://schemas.openxmlformats.org/officeDocument/2006/relationships/notesMaster" Target="../notesMasters/notesMaster1.xml"/></Relationships>
</file>

<file path=ppt/notesSlides/_rels/notesSlide74.xml.rels><?xml version="1.0" encoding="UTF-8" standalone="yes"?>
<Relationships xmlns="http://schemas.openxmlformats.org/package/2006/relationships"><Relationship Id="rId2" Type="http://schemas.openxmlformats.org/officeDocument/2006/relationships/slide" Target="../slides/slide80.xml"/><Relationship Id="rId1" Type="http://schemas.openxmlformats.org/officeDocument/2006/relationships/notesMaster" Target="../notesMasters/notesMaster1.xml"/></Relationships>
</file>

<file path=ppt/notesSlides/_rels/notesSlide75.xml.rels><?xml version="1.0" encoding="UTF-8" standalone="yes"?>
<Relationships xmlns="http://schemas.openxmlformats.org/package/2006/relationships"><Relationship Id="rId2" Type="http://schemas.openxmlformats.org/officeDocument/2006/relationships/slide" Target="../slides/slide81.xml"/><Relationship Id="rId1" Type="http://schemas.openxmlformats.org/officeDocument/2006/relationships/notesMaster" Target="../notesMasters/notesMaster1.xml"/></Relationships>
</file>

<file path=ppt/notesSlides/_rels/notesSlide76.xml.rels><?xml version="1.0" encoding="UTF-8" standalone="yes"?>
<Relationships xmlns="http://schemas.openxmlformats.org/package/2006/relationships"><Relationship Id="rId2" Type="http://schemas.openxmlformats.org/officeDocument/2006/relationships/slide" Target="../slides/slide82.xml"/><Relationship Id="rId1" Type="http://schemas.openxmlformats.org/officeDocument/2006/relationships/notesMaster" Target="../notesMasters/notesMaster1.xml"/></Relationships>
</file>

<file path=ppt/notesSlides/_rels/notesSlide77.xml.rels><?xml version="1.0" encoding="UTF-8" standalone="yes"?>
<Relationships xmlns="http://schemas.openxmlformats.org/package/2006/relationships"><Relationship Id="rId2" Type="http://schemas.openxmlformats.org/officeDocument/2006/relationships/slide" Target="../slides/slide83.xml"/><Relationship Id="rId1" Type="http://schemas.openxmlformats.org/officeDocument/2006/relationships/notesMaster" Target="../notesMasters/notesMaster1.xml"/></Relationships>
</file>

<file path=ppt/notesSlides/_rels/notesSlide78.xml.rels><?xml version="1.0" encoding="UTF-8" standalone="yes"?>
<Relationships xmlns="http://schemas.openxmlformats.org/package/2006/relationships"><Relationship Id="rId2" Type="http://schemas.openxmlformats.org/officeDocument/2006/relationships/slide" Target="../slides/slide84.xml"/><Relationship Id="rId1" Type="http://schemas.openxmlformats.org/officeDocument/2006/relationships/notesMaster" Target="../notesMasters/notesMaster1.xml"/></Relationships>
</file>

<file path=ppt/notesSlides/_rels/notesSlide79.xml.rels><?xml version="1.0" encoding="UTF-8" standalone="yes"?>
<Relationships xmlns="http://schemas.openxmlformats.org/package/2006/relationships"><Relationship Id="rId2" Type="http://schemas.openxmlformats.org/officeDocument/2006/relationships/slide" Target="../slides/slide85.xml"/><Relationship Id="rId1" Type="http://schemas.openxmlformats.org/officeDocument/2006/relationships/notesMaster" Target="../notesMasters/notesMaster1.xml"/></Relationships>
</file>

<file path=ppt/notesSlides/_rels/notesSlide80.xml.rels><?xml version="1.0" encoding="UTF-8" standalone="yes"?>
<Relationships xmlns="http://schemas.openxmlformats.org/package/2006/relationships"><Relationship Id="rId2" Type="http://schemas.openxmlformats.org/officeDocument/2006/relationships/slide" Target="../slides/slide86.xml"/><Relationship Id="rId1" Type="http://schemas.openxmlformats.org/officeDocument/2006/relationships/notesMaster" Target="../notesMasters/notesMaster1.xml"/></Relationships>
</file>

<file path=ppt/notesSlides/_rels/notesSlide81.xml.rels><?xml version="1.0" encoding="UTF-8" standalone="yes"?>
<Relationships xmlns="http://schemas.openxmlformats.org/package/2006/relationships"><Relationship Id="rId2" Type="http://schemas.openxmlformats.org/officeDocument/2006/relationships/slide" Target="../slides/slide8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1</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19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26</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29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39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195591484"/>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45</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extLst>
      <p:ext uri="{BB962C8B-B14F-4D97-AF65-F5344CB8AC3E}">
        <p14:creationId xmlns:p14="http://schemas.microsoft.com/office/powerpoint/2010/main" val="238115254"/>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46</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49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52</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extLst>
      <p:ext uri="{BB962C8B-B14F-4D97-AF65-F5344CB8AC3E}">
        <p14:creationId xmlns:p14="http://schemas.microsoft.com/office/powerpoint/2010/main" val="538988667"/>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53</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extLst>
      <p:ext uri="{BB962C8B-B14F-4D97-AF65-F5344CB8AC3E}">
        <p14:creationId xmlns:p14="http://schemas.microsoft.com/office/powerpoint/2010/main" val="4223961167"/>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54</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extLst>
      <p:ext uri="{BB962C8B-B14F-4D97-AF65-F5344CB8AC3E}">
        <p14:creationId xmlns:p14="http://schemas.microsoft.com/office/powerpoint/2010/main" val="3072410755"/>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5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59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BB3C3AE4-4B5B-473E-B079-A24026D78A7D}" type="slidenum">
              <a:rPr lang="en-US" smtClean="0"/>
              <a:pPr/>
              <a:t>61</a:t>
            </a:fld>
            <a:endParaRPr lang="en-US"/>
          </a:p>
        </p:txBody>
      </p:sp>
    </p:spTree>
  </p:cSld>
  <p:clrMapOvr>
    <a:masterClrMapping/>
  </p:clrMapOvr>
</p:notes>
</file>

<file path=ppt/notesSlides/notesSlide6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67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68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69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6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7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7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77</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7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78</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3462034660"/>
      </p:ext>
    </p:extLst>
  </p:cSld>
  <p:clrMapOvr>
    <a:masterClrMapping/>
  </p:clrMapOvr>
</p:notes>
</file>

<file path=ppt/notesSlides/notesSlide7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79</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1123612056"/>
      </p:ext>
    </p:extLst>
  </p:cSld>
  <p:clrMapOvr>
    <a:masterClrMapping/>
  </p:clrMapOvr>
</p:notes>
</file>

<file path=ppt/notesSlides/notesSlide7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80</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1342321601"/>
      </p:ext>
    </p:extLst>
  </p:cSld>
  <p:clrMapOvr>
    <a:masterClrMapping/>
  </p:clrMapOvr>
</p:notes>
</file>

<file path=ppt/notesSlides/notesSlide7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81</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307314104"/>
      </p:ext>
    </p:extLst>
  </p:cSld>
  <p:clrMapOvr>
    <a:masterClrMapping/>
  </p:clrMapOvr>
</p:notes>
</file>

<file path=ppt/notesSlides/notesSlide7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82</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1308502503"/>
      </p:ext>
    </p:extLst>
  </p:cSld>
  <p:clrMapOvr>
    <a:masterClrMapping/>
  </p:clrMapOvr>
</p:notes>
</file>

<file path=ppt/notesSlides/notesSlide7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83</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429237274"/>
      </p:ext>
    </p:extLst>
  </p:cSld>
  <p:clrMapOvr>
    <a:masterClrMapping/>
  </p:clrMapOvr>
</p:notes>
</file>

<file path=ppt/notesSlides/notesSlide7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84</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extLst>
      <p:ext uri="{BB962C8B-B14F-4D97-AF65-F5344CB8AC3E}">
        <p14:creationId xmlns:p14="http://schemas.microsoft.com/office/powerpoint/2010/main" val="3540572505"/>
      </p:ext>
    </p:extLst>
  </p:cSld>
  <p:clrMapOvr>
    <a:masterClrMapping/>
  </p:clrMapOvr>
</p:notes>
</file>

<file path=ppt/notesSlides/notesSlide7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85</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8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a:p>
        </p:txBody>
      </p:sp>
      <p:sp>
        <p:nvSpPr>
          <p:cNvPr id="4" name="Slide Number Placeholder 3"/>
          <p:cNvSpPr>
            <a:spLocks noGrp="1"/>
          </p:cNvSpPr>
          <p:nvPr>
            <p:ph type="sldNum" sz="quarter" idx="10"/>
          </p:nvPr>
        </p:nvSpPr>
        <p:spPr/>
        <p:txBody>
          <a:bodyPr/>
          <a:lstStyle/>
          <a:p>
            <a:fld id="{AA86FB8B-3FCA-41BF-892B-BE272BF95A4F}" type="slidenum">
              <a:rPr lang="en-US" smtClean="0"/>
              <a:pPr/>
              <a:t>86</a:t>
            </a:fld>
            <a:endParaRPr lang="en-US"/>
          </a:p>
        </p:txBody>
      </p:sp>
      <p:sp>
        <p:nvSpPr>
          <p:cNvPr id="5" name="Footer Placeholder 4"/>
          <p:cNvSpPr>
            <a:spLocks noGrp="1"/>
          </p:cNvSpPr>
          <p:nvPr>
            <p:ph type="ftr" sz="quarter" idx="11"/>
          </p:nvPr>
        </p:nvSpPr>
        <p:spPr/>
        <p:txBody>
          <a:bodyPr/>
          <a:lstStyle/>
          <a:p>
            <a:r>
              <a:rPr lang="en-US" smtClean="0"/>
              <a:t>“NOTHING WILL WORK UNLESS YOU DO.”</a:t>
            </a:r>
            <a:endParaRPr lang="en-US"/>
          </a:p>
        </p:txBody>
      </p:sp>
    </p:spTree>
  </p:cSld>
  <p:clrMapOvr>
    <a:masterClrMapping/>
  </p:clrMapOvr>
</p:notes>
</file>

<file path=ppt/notesSlides/notesSlide8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a:bodyPr>
          <a:lstStyle/>
          <a:p>
            <a:endParaRPr lang="en-US" dirty="0"/>
          </a:p>
        </p:txBody>
      </p:sp>
      <p:sp>
        <p:nvSpPr>
          <p:cNvPr id="4" name="Slide Number Placeholder 3"/>
          <p:cNvSpPr>
            <a:spLocks noGrp="1"/>
          </p:cNvSpPr>
          <p:nvPr>
            <p:ph type="sldNum" sz="quarter" idx="10"/>
          </p:nvPr>
        </p:nvSpPr>
        <p:spPr/>
        <p:txBody>
          <a:bodyPr/>
          <a:lstStyle/>
          <a:p>
            <a:fld id="{AA86FB8B-3FCA-41BF-892B-BE272BF95A4F}" type="slidenum">
              <a:rPr lang="en-US" smtClean="0"/>
              <a:pPr/>
              <a:t>87</a:t>
            </a:fld>
            <a:endParaRPr lang="en-US" dirty="0"/>
          </a:p>
        </p:txBody>
      </p:sp>
      <p:sp>
        <p:nvSpPr>
          <p:cNvPr id="5" name="Footer Placeholder 4"/>
          <p:cNvSpPr>
            <a:spLocks noGrp="1"/>
          </p:cNvSpPr>
          <p:nvPr>
            <p:ph type="ftr" sz="quarter" idx="11"/>
          </p:nvPr>
        </p:nvSpPr>
        <p:spPr/>
        <p:txBody>
          <a:bodyPr/>
          <a:lstStyle/>
          <a:p>
            <a:r>
              <a:rPr lang="en-US" dirty="0" smtClean="0"/>
              <a:t>“NOTHING WILL WORK UNLESS YOU DO.”</a:t>
            </a:r>
            <a:endParaRPr lang="en-US" dirty="0"/>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p>
            <a:r>
              <a:rPr lang="en-US" dirty="0" smtClean="0"/>
              <a:t>11/07/2019</a:t>
            </a:r>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lvl1pPr>
              <a:defRPr>
                <a:latin typeface="+mn-lt"/>
              </a:defRPr>
            </a:lvl1pPr>
            <a:lvl2pPr>
              <a:defRPr>
                <a:latin typeface="+mn-lt"/>
              </a:defRPr>
            </a:lvl2pPr>
            <a:lvl3pPr>
              <a:defRPr>
                <a:latin typeface="+mn-lt"/>
              </a:defRPr>
            </a:lvl3pPr>
            <a:lvl4pPr>
              <a:defRPr>
                <a:latin typeface="+mn-lt"/>
              </a:defRPr>
            </a:lvl4pPr>
            <a:lvl5pPr>
              <a:defRPr>
                <a:latin typeface="+mn-lt"/>
              </a:defRPr>
            </a:lvl5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r>
              <a:rPr lang="en-US" dirty="0" smtClean="0"/>
              <a:t>11/07/2019</a:t>
            </a:r>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p>
            <a:r>
              <a:rPr lang="en-US" dirty="0" smtClean="0"/>
              <a:t>11/07/2019</a:t>
            </a:r>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atin typeface="+mn-lt"/>
              </a:defRPr>
            </a:lvl1pPr>
            <a:lvl2pPr>
              <a:defRPr sz="2400">
                <a:latin typeface="+mn-lt"/>
              </a:defRPr>
            </a:lvl2pPr>
            <a:lvl3pPr>
              <a:defRPr sz="2000">
                <a:latin typeface="+mn-lt"/>
              </a:defRPr>
            </a:lvl3pPr>
            <a:lvl4pPr>
              <a:defRPr sz="1800">
                <a:latin typeface="+mn-lt"/>
              </a:defRPr>
            </a:lvl4pPr>
            <a:lvl5pPr>
              <a:defRPr sz="1800">
                <a:latin typeface="+mn-lt"/>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atin typeface="+mn-lt"/>
              </a:defRPr>
            </a:lvl1pPr>
            <a:lvl2pPr>
              <a:defRPr sz="2400">
                <a:latin typeface="+mn-lt"/>
              </a:defRPr>
            </a:lvl2pPr>
            <a:lvl3pPr>
              <a:defRPr sz="2000">
                <a:latin typeface="+mn-lt"/>
              </a:defRPr>
            </a:lvl3pPr>
            <a:lvl4pPr>
              <a:defRPr sz="1800">
                <a:latin typeface="+mn-lt"/>
              </a:defRPr>
            </a:lvl4pPr>
            <a:lvl5pPr>
              <a:defRPr sz="1800">
                <a:latin typeface="+mn-lt"/>
              </a:defRPr>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4"/>
          <p:cNvSpPr>
            <a:spLocks noGrp="1"/>
          </p:cNvSpPr>
          <p:nvPr>
            <p:ph type="dt" sz="half" idx="10"/>
          </p:nvPr>
        </p:nvSpPr>
        <p:spPr/>
        <p:txBody>
          <a:bodyPr/>
          <a:lstStyle/>
          <a:p>
            <a:r>
              <a:rPr lang="en-US" dirty="0" smtClean="0"/>
              <a:t>11/07/2019</a:t>
            </a:r>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6"/>
          <p:cNvSpPr>
            <a:spLocks noGrp="1"/>
          </p:cNvSpPr>
          <p:nvPr>
            <p:ph type="dt" sz="half" idx="10"/>
          </p:nvPr>
        </p:nvSpPr>
        <p:spPr/>
        <p:txBody>
          <a:bodyPr/>
          <a:lstStyle/>
          <a:p>
            <a:r>
              <a:rPr lang="en-US" dirty="0" smtClean="0"/>
              <a:t>11/07/2019</a:t>
            </a:r>
            <a:endParaRPr lang="en-US" dirty="0"/>
          </a:p>
        </p:txBody>
      </p:sp>
      <p:sp>
        <p:nvSpPr>
          <p:cNvPr id="8" name="Footer Placeholder 7"/>
          <p:cNvSpPr>
            <a:spLocks noGrp="1"/>
          </p:cNvSpPr>
          <p:nvPr>
            <p:ph type="ftr" sz="quarter" idx="11"/>
          </p:nvPr>
        </p:nvSpPr>
        <p:spPr/>
        <p:txBody>
          <a:bodyPr/>
          <a:lstStyle/>
          <a:p>
            <a:endParaRPr lang="en-US" dirty="0"/>
          </a:p>
        </p:txBody>
      </p:sp>
      <p:sp>
        <p:nvSpPr>
          <p:cNvPr id="9" name="Slide Number Placeholder 8"/>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2"/>
          <p:cNvSpPr>
            <a:spLocks noGrp="1"/>
          </p:cNvSpPr>
          <p:nvPr>
            <p:ph type="dt" sz="half" idx="10"/>
          </p:nvPr>
        </p:nvSpPr>
        <p:spPr/>
        <p:txBody>
          <a:bodyPr/>
          <a:lstStyle/>
          <a:p>
            <a:r>
              <a:rPr lang="en-US" dirty="0" smtClean="0"/>
              <a:t>11/07/2019</a:t>
            </a:r>
            <a:endParaRPr lang="en-US" dirty="0"/>
          </a:p>
        </p:txBody>
      </p:sp>
      <p:sp>
        <p:nvSpPr>
          <p:cNvPr id="4" name="Footer Placeholder 3"/>
          <p:cNvSpPr>
            <a:spLocks noGrp="1"/>
          </p:cNvSpPr>
          <p:nvPr>
            <p:ph type="ftr" sz="quarter" idx="11"/>
          </p:nvPr>
        </p:nvSpPr>
        <p:spPr/>
        <p:txBody>
          <a:bodyPr/>
          <a:lstStyle/>
          <a:p>
            <a:endParaRPr lang="en-US" dirty="0"/>
          </a:p>
        </p:txBody>
      </p:sp>
      <p:sp>
        <p:nvSpPr>
          <p:cNvPr id="5" name="Slide Number Placeholder 4"/>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1"/>
          <p:cNvSpPr>
            <a:spLocks noGrp="1"/>
          </p:cNvSpPr>
          <p:nvPr>
            <p:ph type="dt" sz="half" idx="10"/>
          </p:nvPr>
        </p:nvSpPr>
        <p:spPr/>
        <p:txBody>
          <a:bodyPr/>
          <a:lstStyle/>
          <a:p>
            <a:r>
              <a:rPr lang="en-US" dirty="0" smtClean="0"/>
              <a:t>11/07/2019</a:t>
            </a:r>
            <a:endParaRPr lang="en-US" dirty="0"/>
          </a:p>
        </p:txBody>
      </p:sp>
      <p:sp>
        <p:nvSpPr>
          <p:cNvPr id="3" name="Footer Placeholder 2"/>
          <p:cNvSpPr>
            <a:spLocks noGrp="1"/>
          </p:cNvSpPr>
          <p:nvPr>
            <p:ph type="ftr" sz="quarter" idx="11"/>
          </p:nvPr>
        </p:nvSpPr>
        <p:spPr/>
        <p:txBody>
          <a:bodyPr/>
          <a:lstStyle/>
          <a:p>
            <a:endParaRPr lang="en-US" dirty="0"/>
          </a:p>
        </p:txBody>
      </p:sp>
      <p:sp>
        <p:nvSpPr>
          <p:cNvPr id="4" name="Slide Number Placeholder 3"/>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r>
              <a:rPr lang="en-US" dirty="0" smtClean="0"/>
              <a:t>11/07/2019</a:t>
            </a:r>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endParaRPr lang="en-US" dirty="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4"/>
          <p:cNvSpPr>
            <a:spLocks noGrp="1"/>
          </p:cNvSpPr>
          <p:nvPr>
            <p:ph type="dt" sz="half" idx="10"/>
          </p:nvPr>
        </p:nvSpPr>
        <p:spPr/>
        <p:txBody>
          <a:bodyPr/>
          <a:lstStyle/>
          <a:p>
            <a:r>
              <a:rPr lang="en-US" dirty="0" smtClean="0"/>
              <a:t>11/07/2019</a:t>
            </a:r>
            <a:endParaRPr lang="en-US" dirty="0"/>
          </a:p>
        </p:txBody>
      </p:sp>
      <p:sp>
        <p:nvSpPr>
          <p:cNvPr id="6" name="Footer Placeholder 5"/>
          <p:cNvSpPr>
            <a:spLocks noGrp="1"/>
          </p:cNvSpPr>
          <p:nvPr>
            <p:ph type="ftr" sz="quarter" idx="11"/>
          </p:nvPr>
        </p:nvSpPr>
        <p:spPr/>
        <p:txBody>
          <a:bodyPr/>
          <a:lstStyle/>
          <a:p>
            <a:endParaRPr lang="en-US" dirty="0"/>
          </a:p>
        </p:txBody>
      </p:sp>
      <p:sp>
        <p:nvSpPr>
          <p:cNvPr id="7" name="Slide Number Placeholder 6"/>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r>
              <a:rPr lang="en-US" dirty="0" smtClean="0"/>
              <a:t>11/07/2019</a:t>
            </a:r>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p>
            <a:r>
              <a:rPr lang="en-US" dirty="0" smtClean="0"/>
              <a:t>11/07/2019</a:t>
            </a:r>
            <a:endParaRPr lang="en-US" dirty="0"/>
          </a:p>
        </p:txBody>
      </p:sp>
      <p:sp>
        <p:nvSpPr>
          <p:cNvPr id="5" name="Footer Placeholder 4"/>
          <p:cNvSpPr>
            <a:spLocks noGrp="1"/>
          </p:cNvSpPr>
          <p:nvPr>
            <p:ph type="ftr" sz="quarter" idx="11"/>
          </p:nvPr>
        </p:nvSpPr>
        <p:spPr/>
        <p:txBody>
          <a:bodyPr/>
          <a:lstStyle/>
          <a:p>
            <a:endParaRPr lang="en-US" dirty="0"/>
          </a:p>
        </p:txBody>
      </p:sp>
      <p:sp>
        <p:nvSpPr>
          <p:cNvPr id="6" name="Slide Number Placeholder 5"/>
          <p:cNvSpPr>
            <a:spLocks noGrp="1"/>
          </p:cNvSpPr>
          <p:nvPr>
            <p:ph type="sldNum" sz="quarter" idx="12"/>
          </p:nvPr>
        </p:nvSpPr>
        <p:spPr/>
        <p:txBody>
          <a:bodyPr/>
          <a:lstStyle/>
          <a:p>
            <a:fld id="{6DA84C1E-241E-4E2D-A055-991BDD3AB089}" type="slidenum">
              <a:rPr lang="en-US" smtClean="0"/>
              <a:pPr/>
              <a:t>‹#›</a:t>
            </a:fld>
            <a:endParaRPr lang="en-US" dirty="0"/>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Title Placeholder 1"/>
          <p:cNvSpPr>
            <a:spLocks noGrp="1"/>
          </p:cNvSpPr>
          <p:nvPr>
            <p:ph type="title"/>
          </p:nvPr>
        </p:nvSpPr>
        <p:spPr>
          <a:xfrm>
            <a:off x="457200" y="274638"/>
            <a:ext cx="8229600" cy="1143000"/>
          </a:xfrm>
          <a:prstGeom prst="rect">
            <a:avLst/>
          </a:prstGeom>
        </p:spPr>
        <p:txBody>
          <a:bodyPr vert="horz" lIns="91440" tIns="45720" rIns="91440" bIns="45720" rtlCol="0" anchor="ctr">
            <a:normAutofit/>
          </a:bodyPr>
          <a:lstStyle/>
          <a:p>
            <a:r>
              <a:rPr lang="en-US" smtClean="0"/>
              <a:t>Click to edit Master title style</a:t>
            </a:r>
            <a:endParaRPr lang="en-US"/>
          </a:p>
        </p:txBody>
      </p:sp>
      <p:sp>
        <p:nvSpPr>
          <p:cNvPr id="3" name="Text Placeholder 2"/>
          <p:cNvSpPr>
            <a:spLocks noGrp="1"/>
          </p:cNvSpPr>
          <p:nvPr>
            <p:ph type="body" idx="1"/>
          </p:nvPr>
        </p:nvSpPr>
        <p:spPr>
          <a:xfrm>
            <a:off x="457200" y="1600200"/>
            <a:ext cx="8229600" cy="4525963"/>
          </a:xfrm>
          <a:prstGeom prst="rect">
            <a:avLst/>
          </a:prstGeom>
        </p:spPr>
        <p:txBody>
          <a:bodyPr vert="horz" lIns="91440" tIns="45720" rIns="91440" bIns="45720" rtlCol="0">
            <a:normAutofit/>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a:defRPr sz="1200">
                <a:solidFill>
                  <a:schemeClr val="tx1">
                    <a:tint val="75000"/>
                  </a:schemeClr>
                </a:solidFill>
              </a:defRPr>
            </a:lvl1pPr>
          </a:lstStyle>
          <a:p>
            <a:r>
              <a:rPr lang="en-US" dirty="0" smtClean="0"/>
              <a:t>11/07/2019</a:t>
            </a:r>
            <a:endParaRPr lang="en-US" dirty="0"/>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a:defRPr sz="1200">
                <a:solidFill>
                  <a:schemeClr val="tx1">
                    <a:tint val="75000"/>
                  </a:schemeClr>
                </a:solidFill>
              </a:defRPr>
            </a:lvl1pPr>
          </a:lstStyle>
          <a:p>
            <a:endParaRPr lang="en-US" dirty="0"/>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a:defRPr sz="1200">
                <a:solidFill>
                  <a:schemeClr val="tx1">
                    <a:tint val="75000"/>
                  </a:schemeClr>
                </a:solidFill>
              </a:defRPr>
            </a:lvl1pPr>
          </a:lstStyle>
          <a:p>
            <a:fld id="{6DA84C1E-241E-4E2D-A055-991BDD3AB089}" type="slidenum">
              <a:rPr lang="en-US" smtClean="0"/>
              <a:pPr/>
              <a:t>‹#›</a:t>
            </a:fld>
            <a:endParaRPr lang="en-US" dirty="0"/>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Lst>
  <p:hf hdr="0"/>
  <p:txStyles>
    <p:titleStyle>
      <a:lvl1pPr algn="ctr" defTabSz="914400" rtl="0" eaLnBrk="1" latinLnBrk="0" hangingPunct="1">
        <a:spcBef>
          <a:spcPct val="0"/>
        </a:spcBef>
        <a:buNone/>
        <a:defRPr sz="4400" kern="1200">
          <a:solidFill>
            <a:schemeClr val="tx1"/>
          </a:solidFill>
          <a:latin typeface="+mj-lt"/>
          <a:ea typeface="+mj-ea"/>
          <a:cs typeface="+mj-cs"/>
        </a:defRPr>
      </a:lvl1pPr>
    </p:titleStyle>
    <p:bodyStyle>
      <a:lvl1pPr marL="342900" indent="-342900" algn="l" defTabSz="914400" rtl="0" eaLnBrk="1" latinLnBrk="0" hangingPunct="1">
        <a:spcBef>
          <a:spcPct val="20000"/>
        </a:spcBef>
        <a:buFont typeface="Arial" pitchFamily="34" charset="0"/>
        <a:buChar char="•"/>
        <a:defRPr sz="3200" kern="1200">
          <a:solidFill>
            <a:schemeClr val="tx1"/>
          </a:solidFill>
          <a:latin typeface="+mn-lt"/>
          <a:ea typeface="+mn-ea"/>
          <a:cs typeface="+mn-cs"/>
        </a:defRPr>
      </a:lvl1pPr>
      <a:lvl2pPr marL="742950" indent="-285750" algn="l" defTabSz="914400" rtl="0" eaLnBrk="1" latinLnBrk="0" hangingPunct="1">
        <a:spcBef>
          <a:spcPct val="20000"/>
        </a:spcBef>
        <a:buFont typeface="Arial" pitchFamily="34" charset="0"/>
        <a:buChar char="–"/>
        <a:defRPr sz="2800" kern="1200">
          <a:solidFill>
            <a:schemeClr val="tx1"/>
          </a:solidFill>
          <a:latin typeface="+mn-lt"/>
          <a:ea typeface="+mn-ea"/>
          <a:cs typeface="+mn-cs"/>
        </a:defRPr>
      </a:lvl2pPr>
      <a:lvl3pPr marL="1143000" indent="-228600" algn="l" defTabSz="914400" rtl="0" eaLnBrk="1" latinLnBrk="0" hangingPunct="1">
        <a:spcBef>
          <a:spcPct val="20000"/>
        </a:spcBef>
        <a:buFont typeface="Arial" pitchFamily="34" charset="0"/>
        <a:buChar char="•"/>
        <a:defRPr sz="2400" kern="1200">
          <a:solidFill>
            <a:schemeClr val="tx1"/>
          </a:solidFill>
          <a:latin typeface="+mn-lt"/>
          <a:ea typeface="+mn-ea"/>
          <a:cs typeface="+mn-cs"/>
        </a:defRPr>
      </a:lvl3pPr>
      <a:lvl4pPr marL="1600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4pPr>
      <a:lvl5pPr marL="20574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image" Target="../media/image4.png"/><Relationship Id="rId5" Type="http://schemas.openxmlformats.org/officeDocument/2006/relationships/image" Target="../media/image3.jpeg"/><Relationship Id="rId4" Type="http://schemas.openxmlformats.org/officeDocument/2006/relationships/image" Target="../media/image2.jpeg"/></Relationships>
</file>

<file path=ppt/slides/_rels/slide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xml"/><Relationship Id="rId1" Type="http://schemas.openxmlformats.org/officeDocument/2006/relationships/slideLayout" Target="../slideLayouts/slideLayout1.xml"/><Relationship Id="rId5" Type="http://schemas.openxmlformats.org/officeDocument/2006/relationships/image" Target="../media/image5.jpeg"/><Relationship Id="rId4" Type="http://schemas.openxmlformats.org/officeDocument/2006/relationships/image" Target="../media/image2.jpeg"/></Relationships>
</file>

<file path=ppt/slides/_rels/slide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xml"/><Relationship Id="rId1" Type="http://schemas.openxmlformats.org/officeDocument/2006/relationships/slideLayout" Target="../slideLayouts/slideLayout1.xml"/><Relationship Id="rId5" Type="http://schemas.openxmlformats.org/officeDocument/2006/relationships/image" Target="../media/image6.jpeg"/><Relationship Id="rId4" Type="http://schemas.openxmlformats.org/officeDocument/2006/relationships/image" Target="../media/image2.jpeg"/></Relationships>
</file>

<file path=ppt/slides/_rels/slide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xml"/><Relationship Id="rId1" Type="http://schemas.openxmlformats.org/officeDocument/2006/relationships/slideLayout" Target="../slideLayouts/slideLayout1.xml"/><Relationship Id="rId5" Type="http://schemas.openxmlformats.org/officeDocument/2006/relationships/image" Target="../media/image7.jpeg"/><Relationship Id="rId4" Type="http://schemas.openxmlformats.org/officeDocument/2006/relationships/image" Target="../media/image2.jpeg"/></Relationships>
</file>

<file path=ppt/slides/_rels/slide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xml"/><Relationship Id="rId1" Type="http://schemas.openxmlformats.org/officeDocument/2006/relationships/slideLayout" Target="../slideLayouts/slideLayout1.xml"/><Relationship Id="rId5" Type="http://schemas.openxmlformats.org/officeDocument/2006/relationships/image" Target="../media/image8.png"/><Relationship Id="rId4" Type="http://schemas.openxmlformats.org/officeDocument/2006/relationships/image" Target="../media/image2.jpeg"/></Relationships>
</file>

<file path=ppt/slides/_rels/slide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xml"/><Relationship Id="rId1" Type="http://schemas.openxmlformats.org/officeDocument/2006/relationships/slideLayout" Target="../slideLayouts/slideLayout1.xml"/><Relationship Id="rId5" Type="http://schemas.openxmlformats.org/officeDocument/2006/relationships/image" Target="../media/image9.png"/><Relationship Id="rId4" Type="http://schemas.openxmlformats.org/officeDocument/2006/relationships/image" Target="../media/image2.jpeg"/></Relationships>
</file>

<file path=ppt/slides/_rels/slide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9.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0.xml"/><Relationship Id="rId1" Type="http://schemas.openxmlformats.org/officeDocument/2006/relationships/slideLayout" Target="../slideLayouts/slideLayout1.xml"/><Relationship Id="rId5" Type="http://schemas.openxmlformats.org/officeDocument/2006/relationships/image" Target="../media/image10.jpeg"/><Relationship Id="rId4" Type="http://schemas.openxmlformats.org/officeDocument/2006/relationships/image" Target="../media/image2.jpeg"/></Relationships>
</file>

<file path=ppt/slides/_rels/slide1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2.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3.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4.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5.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1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6.xml"/><Relationship Id="rId1" Type="http://schemas.openxmlformats.org/officeDocument/2006/relationships/slideLayout" Target="../slideLayouts/slideLayout1.xml"/><Relationship Id="rId5" Type="http://schemas.openxmlformats.org/officeDocument/2006/relationships/image" Target="../media/image11.jpeg"/><Relationship Id="rId4" Type="http://schemas.openxmlformats.org/officeDocument/2006/relationships/image" Target="../media/image2.jpeg"/></Relationships>
</file>

<file path=ppt/slides/_rels/slide1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7.xml"/><Relationship Id="rId1" Type="http://schemas.openxmlformats.org/officeDocument/2006/relationships/slideLayout" Target="../slideLayouts/slideLayout1.xml"/><Relationship Id="rId5" Type="http://schemas.openxmlformats.org/officeDocument/2006/relationships/image" Target="../media/image11.jpeg"/><Relationship Id="rId4" Type="http://schemas.openxmlformats.org/officeDocument/2006/relationships/image" Target="../media/image2.jpeg"/></Relationships>
</file>

<file path=ppt/slides/_rels/slide1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8.xml"/><Relationship Id="rId1" Type="http://schemas.openxmlformats.org/officeDocument/2006/relationships/slideLayout" Target="../slideLayouts/slideLayout1.xml"/><Relationship Id="rId5" Type="http://schemas.openxmlformats.org/officeDocument/2006/relationships/image" Target="../media/image11.jpeg"/><Relationship Id="rId4" Type="http://schemas.openxmlformats.org/officeDocument/2006/relationships/image" Target="../media/image2.jpeg"/></Relationships>
</file>

<file path=ppt/slides/_rels/slide1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19.xml"/><Relationship Id="rId1" Type="http://schemas.openxmlformats.org/officeDocument/2006/relationships/slideLayout" Target="../slideLayouts/slideLayout1.xml"/><Relationship Id="rId6" Type="http://schemas.openxmlformats.org/officeDocument/2006/relationships/image" Target="../media/image11.jpeg"/><Relationship Id="rId5" Type="http://schemas.openxmlformats.org/officeDocument/2006/relationships/image" Target="../media/image12.jpeg"/><Relationship Id="rId4" Type="http://schemas.openxmlformats.org/officeDocument/2006/relationships/image" Target="../media/image2.jpeg"/></Relationships>
</file>

<file path=ppt/slides/_rels/slide2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0.xml"/><Relationship Id="rId1" Type="http://schemas.openxmlformats.org/officeDocument/2006/relationships/slideLayout" Target="../slideLayouts/slideLayout1.xml"/><Relationship Id="rId5" Type="http://schemas.openxmlformats.org/officeDocument/2006/relationships/image" Target="../media/image13.png"/><Relationship Id="rId4" Type="http://schemas.openxmlformats.org/officeDocument/2006/relationships/image" Target="../media/image2.jpeg"/></Relationships>
</file>

<file path=ppt/slides/_rels/slide2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1.xml"/><Relationship Id="rId1" Type="http://schemas.openxmlformats.org/officeDocument/2006/relationships/slideLayout" Target="../slideLayouts/slideLayout1.xml"/><Relationship Id="rId5" Type="http://schemas.openxmlformats.org/officeDocument/2006/relationships/image" Target="../media/image14.jpeg"/><Relationship Id="rId4" Type="http://schemas.openxmlformats.org/officeDocument/2006/relationships/image" Target="../media/image2.jpeg"/></Relationships>
</file>

<file path=ppt/slides/_rels/slide2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2.xml"/><Relationship Id="rId1" Type="http://schemas.openxmlformats.org/officeDocument/2006/relationships/slideLayout" Target="../slideLayouts/slideLayout1.xml"/><Relationship Id="rId5" Type="http://schemas.openxmlformats.org/officeDocument/2006/relationships/image" Target="../media/image15.jpeg"/><Relationship Id="rId4" Type="http://schemas.openxmlformats.org/officeDocument/2006/relationships/image" Target="../media/image2.jpeg"/></Relationships>
</file>

<file path=ppt/slides/_rels/slide2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3.xml"/><Relationship Id="rId1" Type="http://schemas.openxmlformats.org/officeDocument/2006/relationships/slideLayout" Target="../slideLayouts/slideLayout1.xml"/><Relationship Id="rId5" Type="http://schemas.openxmlformats.org/officeDocument/2006/relationships/image" Target="../media/image16.jpeg"/><Relationship Id="rId4" Type="http://schemas.openxmlformats.org/officeDocument/2006/relationships/image" Target="../media/image2.jpeg"/></Relationships>
</file>

<file path=ppt/slides/_rels/slide2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4.xml"/><Relationship Id="rId1" Type="http://schemas.openxmlformats.org/officeDocument/2006/relationships/slideLayout" Target="../slideLayouts/slideLayout1.xml"/><Relationship Id="rId5" Type="http://schemas.openxmlformats.org/officeDocument/2006/relationships/image" Target="../media/image17.png"/><Relationship Id="rId4" Type="http://schemas.openxmlformats.org/officeDocument/2006/relationships/image" Target="../media/image2.jpeg"/></Relationships>
</file>

<file path=ppt/slides/_rels/slide2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5.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6.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7.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8.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2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29.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3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0.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3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1.xml"/><Relationship Id="rId1" Type="http://schemas.openxmlformats.org/officeDocument/2006/relationships/slideLayout" Target="../slideLayouts/slideLayout1.xml"/><Relationship Id="rId5" Type="http://schemas.openxmlformats.org/officeDocument/2006/relationships/image" Target="../media/image18.png"/><Relationship Id="rId4" Type="http://schemas.openxmlformats.org/officeDocument/2006/relationships/image" Target="../media/image2.jpeg"/></Relationships>
</file>

<file path=ppt/slides/_rels/slide3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2.xml"/><Relationship Id="rId1" Type="http://schemas.openxmlformats.org/officeDocument/2006/relationships/slideLayout" Target="../slideLayouts/slideLayout1.xml"/><Relationship Id="rId5" Type="http://schemas.openxmlformats.org/officeDocument/2006/relationships/image" Target="../media/image19.png"/><Relationship Id="rId4" Type="http://schemas.openxmlformats.org/officeDocument/2006/relationships/image" Target="../media/image2.jpeg"/></Relationships>
</file>

<file path=ppt/slides/_rels/slide3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3.xml"/><Relationship Id="rId1" Type="http://schemas.openxmlformats.org/officeDocument/2006/relationships/slideLayout" Target="../slideLayouts/slideLayout1.xml"/><Relationship Id="rId5" Type="http://schemas.openxmlformats.org/officeDocument/2006/relationships/image" Target="../media/image20.png"/><Relationship Id="rId4" Type="http://schemas.openxmlformats.org/officeDocument/2006/relationships/image" Target="../media/image2.jpeg"/></Relationships>
</file>

<file path=ppt/slides/_rels/slide3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4.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3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5.xml"/><Relationship Id="rId1" Type="http://schemas.openxmlformats.org/officeDocument/2006/relationships/slideLayout" Target="../slideLayouts/slideLayout1.xml"/><Relationship Id="rId6" Type="http://schemas.openxmlformats.org/officeDocument/2006/relationships/image" Target="../media/image22.png"/><Relationship Id="rId5" Type="http://schemas.openxmlformats.org/officeDocument/2006/relationships/image" Target="../media/image21.png"/><Relationship Id="rId4" Type="http://schemas.openxmlformats.org/officeDocument/2006/relationships/image" Target="../media/image2.jpeg"/></Relationships>
</file>

<file path=ppt/slides/_rels/slide3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6.xml"/><Relationship Id="rId1" Type="http://schemas.openxmlformats.org/officeDocument/2006/relationships/slideLayout" Target="../slideLayouts/slideLayout1.xml"/><Relationship Id="rId5" Type="http://schemas.openxmlformats.org/officeDocument/2006/relationships/image" Target="../media/image23.png"/><Relationship Id="rId4" Type="http://schemas.openxmlformats.org/officeDocument/2006/relationships/image" Target="../media/image2.jpeg"/></Relationships>
</file>

<file path=ppt/slides/_rels/slide3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7.xml"/><Relationship Id="rId1" Type="http://schemas.openxmlformats.org/officeDocument/2006/relationships/slideLayout" Target="../slideLayouts/slideLayout1.xml"/><Relationship Id="rId5" Type="http://schemas.openxmlformats.org/officeDocument/2006/relationships/image" Target="../media/image24.png"/><Relationship Id="rId4" Type="http://schemas.openxmlformats.org/officeDocument/2006/relationships/image" Target="../media/image2.jpeg"/></Relationships>
</file>

<file path=ppt/slides/_rels/slide3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8.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3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39.xml"/><Relationship Id="rId1" Type="http://schemas.openxmlformats.org/officeDocument/2006/relationships/slideLayout" Target="../slideLayouts/slideLayout1.xml"/><Relationship Id="rId5" Type="http://schemas.openxmlformats.org/officeDocument/2006/relationships/image" Target="../media/image25.png"/><Relationship Id="rId4" Type="http://schemas.openxmlformats.org/officeDocument/2006/relationships/image" Target="../media/image2.jpeg"/></Relationships>
</file>

<file path=ppt/slides/_rels/slide4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0.xml"/><Relationship Id="rId1" Type="http://schemas.openxmlformats.org/officeDocument/2006/relationships/slideLayout" Target="../slideLayouts/slideLayout1.xml"/><Relationship Id="rId5" Type="http://schemas.openxmlformats.org/officeDocument/2006/relationships/image" Target="../media/image26.png"/><Relationship Id="rId4" Type="http://schemas.openxmlformats.org/officeDocument/2006/relationships/image" Target="../media/image2.jpeg"/></Relationships>
</file>

<file path=ppt/slides/_rels/slide4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4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2.xml"/><Relationship Id="rId1" Type="http://schemas.openxmlformats.org/officeDocument/2006/relationships/slideLayout" Target="../slideLayouts/slideLayout1.xml"/><Relationship Id="rId6" Type="http://schemas.openxmlformats.org/officeDocument/2006/relationships/image" Target="../media/image28.png"/><Relationship Id="rId5" Type="http://schemas.openxmlformats.org/officeDocument/2006/relationships/image" Target="../media/image27.png"/><Relationship Id="rId4" Type="http://schemas.openxmlformats.org/officeDocument/2006/relationships/image" Target="../media/image2.jpeg"/></Relationships>
</file>

<file path=ppt/slides/_rels/slide4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3.xml"/><Relationship Id="rId1" Type="http://schemas.openxmlformats.org/officeDocument/2006/relationships/slideLayout" Target="../slideLayouts/slideLayout1.xml"/><Relationship Id="rId6" Type="http://schemas.openxmlformats.org/officeDocument/2006/relationships/image" Target="../media/image30.png"/><Relationship Id="rId5" Type="http://schemas.openxmlformats.org/officeDocument/2006/relationships/image" Target="../media/image29.png"/><Relationship Id="rId4" Type="http://schemas.openxmlformats.org/officeDocument/2006/relationships/image" Target="../media/image2.jpeg"/></Relationships>
</file>

<file path=ppt/slides/_rels/slide4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4.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4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5.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4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6.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4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7.xml"/><Relationship Id="rId1" Type="http://schemas.openxmlformats.org/officeDocument/2006/relationships/slideLayout" Target="../slideLayouts/slideLayout1.xml"/><Relationship Id="rId6" Type="http://schemas.openxmlformats.org/officeDocument/2006/relationships/image" Target="../media/image32.png"/><Relationship Id="rId5" Type="http://schemas.openxmlformats.org/officeDocument/2006/relationships/image" Target="../media/image31.png"/><Relationship Id="rId4" Type="http://schemas.openxmlformats.org/officeDocument/2006/relationships/image" Target="../media/image2.jpeg"/></Relationships>
</file>

<file path=ppt/slides/_rels/slide4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8.xml"/><Relationship Id="rId1" Type="http://schemas.openxmlformats.org/officeDocument/2006/relationships/slideLayout" Target="../slideLayouts/slideLayout1.xml"/><Relationship Id="rId6" Type="http://schemas.openxmlformats.org/officeDocument/2006/relationships/image" Target="../media/image33.png"/><Relationship Id="rId5" Type="http://schemas.openxmlformats.org/officeDocument/2006/relationships/image" Target="../media/image31.png"/><Relationship Id="rId4" Type="http://schemas.openxmlformats.org/officeDocument/2006/relationships/image" Target="../media/image2.jpeg"/></Relationships>
</file>

<file path=ppt/slides/_rels/slide4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49.xml"/><Relationship Id="rId1" Type="http://schemas.openxmlformats.org/officeDocument/2006/relationships/slideLayout" Target="../slideLayouts/slideLayout1.xml"/><Relationship Id="rId6" Type="http://schemas.openxmlformats.org/officeDocument/2006/relationships/image" Target="../media/image34.png"/><Relationship Id="rId5" Type="http://schemas.openxmlformats.org/officeDocument/2006/relationships/image" Target="../media/image31.png"/><Relationship Id="rId4" Type="http://schemas.openxmlformats.org/officeDocument/2006/relationships/image" Target="../media/image2.jpeg"/></Relationships>
</file>

<file path=ppt/slides/_rels/slide5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0.xml"/><Relationship Id="rId1" Type="http://schemas.openxmlformats.org/officeDocument/2006/relationships/slideLayout" Target="../slideLayouts/slideLayout1.xml"/><Relationship Id="rId6" Type="http://schemas.openxmlformats.org/officeDocument/2006/relationships/image" Target="../media/image35.png"/><Relationship Id="rId5" Type="http://schemas.openxmlformats.org/officeDocument/2006/relationships/image" Target="../media/image31.png"/><Relationship Id="rId4" Type="http://schemas.openxmlformats.org/officeDocument/2006/relationships/image" Target="../media/image2.jpeg"/></Relationships>
</file>

<file path=ppt/slides/_rels/slide5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5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2.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5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3.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5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4.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5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5.xml"/><Relationship Id="rId1" Type="http://schemas.openxmlformats.org/officeDocument/2006/relationships/slideLayout" Target="../slideLayouts/slideLayout1.xml"/><Relationship Id="rId5" Type="http://schemas.openxmlformats.org/officeDocument/2006/relationships/image" Target="../media/image36.png"/><Relationship Id="rId4" Type="http://schemas.openxmlformats.org/officeDocument/2006/relationships/image" Target="../media/image2.jpeg"/></Relationships>
</file>

<file path=ppt/slides/_rels/slide5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6.xml"/><Relationship Id="rId1" Type="http://schemas.openxmlformats.org/officeDocument/2006/relationships/slideLayout" Target="../slideLayouts/slideLayout1.xml"/><Relationship Id="rId6" Type="http://schemas.openxmlformats.org/officeDocument/2006/relationships/image" Target="../media/image38.png"/><Relationship Id="rId5" Type="http://schemas.openxmlformats.org/officeDocument/2006/relationships/image" Target="../media/image37.png"/><Relationship Id="rId4" Type="http://schemas.openxmlformats.org/officeDocument/2006/relationships/image" Target="../media/image2.jpeg"/></Relationships>
</file>

<file path=ppt/slides/_rels/slide5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7.xml"/><Relationship Id="rId1" Type="http://schemas.openxmlformats.org/officeDocument/2006/relationships/slideLayout" Target="../slideLayouts/slideLayout1.xml"/><Relationship Id="rId5" Type="http://schemas.openxmlformats.org/officeDocument/2006/relationships/image" Target="../media/image39.png"/><Relationship Id="rId4" Type="http://schemas.openxmlformats.org/officeDocument/2006/relationships/image" Target="../media/image2.jpeg"/></Relationships>
</file>

<file path=ppt/slides/_rels/slide5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8.xml"/><Relationship Id="rId1" Type="http://schemas.openxmlformats.org/officeDocument/2006/relationships/slideLayout" Target="../slideLayouts/slideLayout1.xml"/><Relationship Id="rId6" Type="http://schemas.openxmlformats.org/officeDocument/2006/relationships/image" Target="../media/image41.png"/><Relationship Id="rId5" Type="http://schemas.openxmlformats.org/officeDocument/2006/relationships/image" Target="../media/image40.png"/><Relationship Id="rId4" Type="http://schemas.openxmlformats.org/officeDocument/2006/relationships/image" Target="../media/image2.jpeg"/></Relationships>
</file>

<file path=ppt/slides/_rels/slide5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59.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60.xml.rels><?xml version="1.0" encoding="UTF-8" standalone="yes"?>
<Relationships xmlns="http://schemas.openxmlformats.org/package/2006/relationships"><Relationship Id="rId2" Type="http://schemas.openxmlformats.org/officeDocument/2006/relationships/image" Target="../media/image42.png"/><Relationship Id="rId1" Type="http://schemas.openxmlformats.org/officeDocument/2006/relationships/slideLayout" Target="../slideLayouts/slideLayout7.xml"/></Relationships>
</file>

<file path=ppt/slides/_rels/slide61.xml.rels><?xml version="1.0" encoding="UTF-8" standalone="yes"?>
<Relationships xmlns="http://schemas.openxmlformats.org/package/2006/relationships"><Relationship Id="rId3" Type="http://schemas.openxmlformats.org/officeDocument/2006/relationships/image" Target="../media/image43.png"/><Relationship Id="rId2" Type="http://schemas.openxmlformats.org/officeDocument/2006/relationships/notesSlide" Target="../notesSlides/notesSlide60.xml"/><Relationship Id="rId1" Type="http://schemas.openxmlformats.org/officeDocument/2006/relationships/slideLayout" Target="../slideLayouts/slideLayout8.xml"/></Relationships>
</file>

<file path=ppt/slides/_rels/slide62.xml.rels><?xml version="1.0" encoding="UTF-8" standalone="yes"?>
<Relationships xmlns="http://schemas.openxmlformats.org/package/2006/relationships"><Relationship Id="rId2" Type="http://schemas.openxmlformats.org/officeDocument/2006/relationships/image" Target="../media/image44.png"/><Relationship Id="rId1" Type="http://schemas.openxmlformats.org/officeDocument/2006/relationships/slideLayout" Target="../slideLayouts/slideLayout8.xml"/></Relationships>
</file>

<file path=ppt/slides/_rels/slide63.xml.rels><?xml version="1.0" encoding="UTF-8" standalone="yes"?>
<Relationships xmlns="http://schemas.openxmlformats.org/package/2006/relationships"><Relationship Id="rId2" Type="http://schemas.openxmlformats.org/officeDocument/2006/relationships/image" Target="../media/image45.png"/><Relationship Id="rId1" Type="http://schemas.openxmlformats.org/officeDocument/2006/relationships/slideLayout" Target="../slideLayouts/slideLayout8.xml"/></Relationships>
</file>

<file path=ppt/slides/_rels/slide64.xml.rels><?xml version="1.0" encoding="UTF-8" standalone="yes"?>
<Relationships xmlns="http://schemas.openxmlformats.org/package/2006/relationships"><Relationship Id="rId2" Type="http://schemas.openxmlformats.org/officeDocument/2006/relationships/image" Target="../media/image46.png"/><Relationship Id="rId1" Type="http://schemas.openxmlformats.org/officeDocument/2006/relationships/slideLayout" Target="../slideLayouts/slideLayout8.xml"/></Relationships>
</file>

<file path=ppt/slides/_rels/slide65.xml.rels><?xml version="1.0" encoding="UTF-8" standalone="yes"?>
<Relationships xmlns="http://schemas.openxmlformats.org/package/2006/relationships"><Relationship Id="rId2" Type="http://schemas.openxmlformats.org/officeDocument/2006/relationships/image" Target="../media/image47.png"/><Relationship Id="rId1" Type="http://schemas.openxmlformats.org/officeDocument/2006/relationships/slideLayout" Target="../slideLayouts/slideLayout8.xml"/></Relationships>
</file>

<file path=ppt/slides/_rels/slide66.xml.rels><?xml version="1.0" encoding="UTF-8" standalone="yes"?>
<Relationships xmlns="http://schemas.openxmlformats.org/package/2006/relationships"><Relationship Id="rId2" Type="http://schemas.openxmlformats.org/officeDocument/2006/relationships/image" Target="../media/image48.png"/><Relationship Id="rId1" Type="http://schemas.openxmlformats.org/officeDocument/2006/relationships/slideLayout" Target="../slideLayouts/slideLayout8.xml"/></Relationships>
</file>

<file path=ppt/slides/_rels/slide6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1.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6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2.xml"/><Relationship Id="rId1" Type="http://schemas.openxmlformats.org/officeDocument/2006/relationships/slideLayout" Target="../slideLayouts/slideLayout1.xml"/><Relationship Id="rId6" Type="http://schemas.openxmlformats.org/officeDocument/2006/relationships/image" Target="../media/image50.png"/><Relationship Id="rId5" Type="http://schemas.openxmlformats.org/officeDocument/2006/relationships/image" Target="../media/image49.png"/><Relationship Id="rId4" Type="http://schemas.openxmlformats.org/officeDocument/2006/relationships/image" Target="../media/image2.jpeg"/></Relationships>
</file>

<file path=ppt/slides/_rels/slide6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3.xml"/><Relationship Id="rId1" Type="http://schemas.openxmlformats.org/officeDocument/2006/relationships/slideLayout" Target="../slideLayouts/slideLayout1.xml"/><Relationship Id="rId6" Type="http://schemas.openxmlformats.org/officeDocument/2006/relationships/image" Target="../media/image52.png"/><Relationship Id="rId5" Type="http://schemas.openxmlformats.org/officeDocument/2006/relationships/image" Target="../media/image51.png"/><Relationship Id="rId4" Type="http://schemas.openxmlformats.org/officeDocument/2006/relationships/image" Target="../media/image2.jpeg"/></Relationships>
</file>

<file path=ppt/slides/_rels/slide7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4.xml"/><Relationship Id="rId1" Type="http://schemas.openxmlformats.org/officeDocument/2006/relationships/slideLayout" Target="../slideLayouts/slideLayout1.xml"/><Relationship Id="rId5" Type="http://schemas.openxmlformats.org/officeDocument/2006/relationships/image" Target="../media/image53.png"/><Relationship Id="rId4" Type="http://schemas.openxmlformats.org/officeDocument/2006/relationships/image" Target="../media/image2.jpeg"/></Relationships>
</file>

<file path=ppt/slides/_rels/slide7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5.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7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6.xml"/><Relationship Id="rId1" Type="http://schemas.openxmlformats.org/officeDocument/2006/relationships/slideLayout" Target="../slideLayouts/slideLayout1.xml"/><Relationship Id="rId5" Type="http://schemas.openxmlformats.org/officeDocument/2006/relationships/image" Target="../media/image54.png"/><Relationship Id="rId4" Type="http://schemas.openxmlformats.org/officeDocument/2006/relationships/image" Target="../media/image2.jpeg"/></Relationships>
</file>

<file path=ppt/slides/_rels/slide7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7.xml"/><Relationship Id="rId1" Type="http://schemas.openxmlformats.org/officeDocument/2006/relationships/slideLayout" Target="../slideLayouts/slideLayout1.xml"/><Relationship Id="rId5" Type="http://schemas.openxmlformats.org/officeDocument/2006/relationships/image" Target="../media/image55.png"/><Relationship Id="rId4" Type="http://schemas.openxmlformats.org/officeDocument/2006/relationships/image" Target="../media/image2.jpeg"/></Relationships>
</file>

<file path=ppt/slides/_rels/slide7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8.xml"/><Relationship Id="rId1" Type="http://schemas.openxmlformats.org/officeDocument/2006/relationships/slideLayout" Target="../slideLayouts/slideLayout1.xml"/><Relationship Id="rId5" Type="http://schemas.openxmlformats.org/officeDocument/2006/relationships/image" Target="../media/image56.png"/><Relationship Id="rId4" Type="http://schemas.openxmlformats.org/officeDocument/2006/relationships/image" Target="../media/image2.jpeg"/></Relationships>
</file>

<file path=ppt/slides/_rels/slide7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69.xml"/><Relationship Id="rId1" Type="http://schemas.openxmlformats.org/officeDocument/2006/relationships/slideLayout" Target="../slideLayouts/slideLayout1.xml"/><Relationship Id="rId5" Type="http://schemas.openxmlformats.org/officeDocument/2006/relationships/image" Target="../media/image57.png"/><Relationship Id="rId4" Type="http://schemas.openxmlformats.org/officeDocument/2006/relationships/image" Target="../media/image2.jpeg"/></Relationships>
</file>

<file path=ppt/slides/_rels/slide7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0.xml"/><Relationship Id="rId1" Type="http://schemas.openxmlformats.org/officeDocument/2006/relationships/slideLayout" Target="../slideLayouts/slideLayout1.xml"/><Relationship Id="rId5" Type="http://schemas.openxmlformats.org/officeDocument/2006/relationships/image" Target="../media/image58.png"/><Relationship Id="rId4" Type="http://schemas.openxmlformats.org/officeDocument/2006/relationships/image" Target="../media/image2.jpeg"/></Relationships>
</file>

<file path=ppt/slides/_rels/slide7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1.xml"/><Relationship Id="rId1" Type="http://schemas.openxmlformats.org/officeDocument/2006/relationships/slideLayout" Target="../slideLayouts/slideLayout1.xml"/><Relationship Id="rId5" Type="http://schemas.openxmlformats.org/officeDocument/2006/relationships/image" Target="../media/image59.png"/><Relationship Id="rId4" Type="http://schemas.openxmlformats.org/officeDocument/2006/relationships/image" Target="../media/image2.jpeg"/></Relationships>
</file>

<file path=ppt/slides/_rels/slide78.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2.xml"/><Relationship Id="rId1" Type="http://schemas.openxmlformats.org/officeDocument/2006/relationships/slideLayout" Target="../slideLayouts/slideLayout1.xml"/><Relationship Id="rId5" Type="http://schemas.openxmlformats.org/officeDocument/2006/relationships/image" Target="../media/image60.png"/><Relationship Id="rId4" Type="http://schemas.openxmlformats.org/officeDocument/2006/relationships/image" Target="../media/image2.jpeg"/></Relationships>
</file>

<file path=ppt/slides/_rels/slide79.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3.xml"/><Relationship Id="rId1" Type="http://schemas.openxmlformats.org/officeDocument/2006/relationships/slideLayout" Target="../slideLayouts/slideLayout1.xml"/><Relationship Id="rId5" Type="http://schemas.openxmlformats.org/officeDocument/2006/relationships/image" Target="../media/image61.png"/><Relationship Id="rId4" Type="http://schemas.openxmlformats.org/officeDocument/2006/relationships/image" Target="../media/image2.jpeg"/></Relationships>
</file>

<file path=ppt/slides/_rels/slide80.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4.xml"/><Relationship Id="rId1" Type="http://schemas.openxmlformats.org/officeDocument/2006/relationships/slideLayout" Target="../slideLayouts/slideLayout1.xml"/><Relationship Id="rId5" Type="http://schemas.openxmlformats.org/officeDocument/2006/relationships/image" Target="../media/image62.png"/><Relationship Id="rId4" Type="http://schemas.openxmlformats.org/officeDocument/2006/relationships/image" Target="../media/image2.jpeg"/></Relationships>
</file>

<file path=ppt/slides/_rels/slide81.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5.xml"/><Relationship Id="rId1" Type="http://schemas.openxmlformats.org/officeDocument/2006/relationships/slideLayout" Target="../slideLayouts/slideLayout1.xml"/><Relationship Id="rId5" Type="http://schemas.openxmlformats.org/officeDocument/2006/relationships/image" Target="../media/image63.png"/><Relationship Id="rId4" Type="http://schemas.openxmlformats.org/officeDocument/2006/relationships/image" Target="../media/image2.jpeg"/></Relationships>
</file>

<file path=ppt/slides/_rels/slide82.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6.xml"/><Relationship Id="rId1" Type="http://schemas.openxmlformats.org/officeDocument/2006/relationships/slideLayout" Target="../slideLayouts/slideLayout1.xml"/><Relationship Id="rId5" Type="http://schemas.openxmlformats.org/officeDocument/2006/relationships/image" Target="../media/image64.png"/><Relationship Id="rId4" Type="http://schemas.openxmlformats.org/officeDocument/2006/relationships/image" Target="../media/image2.jpeg"/></Relationships>
</file>

<file path=ppt/slides/_rels/slide83.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7.xml"/><Relationship Id="rId1" Type="http://schemas.openxmlformats.org/officeDocument/2006/relationships/slideLayout" Target="../slideLayouts/slideLayout1.xml"/><Relationship Id="rId5" Type="http://schemas.openxmlformats.org/officeDocument/2006/relationships/image" Target="../media/image65.png"/><Relationship Id="rId4" Type="http://schemas.openxmlformats.org/officeDocument/2006/relationships/image" Target="../media/image2.jpeg"/></Relationships>
</file>

<file path=ppt/slides/_rels/slide84.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8.xml"/><Relationship Id="rId1" Type="http://schemas.openxmlformats.org/officeDocument/2006/relationships/slideLayout" Target="../slideLayouts/slideLayout1.xml"/><Relationship Id="rId5" Type="http://schemas.openxmlformats.org/officeDocument/2006/relationships/image" Target="../media/image66.png"/><Relationship Id="rId4" Type="http://schemas.openxmlformats.org/officeDocument/2006/relationships/image" Target="../media/image2.jpeg"/></Relationships>
</file>

<file path=ppt/slides/_rels/slide85.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79.xml"/><Relationship Id="rId1" Type="http://schemas.openxmlformats.org/officeDocument/2006/relationships/slideLayout" Target="../slideLayouts/slideLayout1.xml"/><Relationship Id="rId4" Type="http://schemas.openxmlformats.org/officeDocument/2006/relationships/image" Target="../media/image2.jpeg"/></Relationships>
</file>

<file path=ppt/slides/_rels/slide86.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0.xml"/><Relationship Id="rId1" Type="http://schemas.openxmlformats.org/officeDocument/2006/relationships/slideLayout" Target="../slideLayouts/slideLayout1.xml"/><Relationship Id="rId6" Type="http://schemas.openxmlformats.org/officeDocument/2006/relationships/image" Target="../media/image68.png"/><Relationship Id="rId5" Type="http://schemas.openxmlformats.org/officeDocument/2006/relationships/image" Target="../media/image67.png"/><Relationship Id="rId4" Type="http://schemas.openxmlformats.org/officeDocument/2006/relationships/image" Target="../media/image2.jpeg"/></Relationships>
</file>

<file path=ppt/slides/_rels/slide87.xml.rels><?xml version="1.0" encoding="UTF-8" standalone="yes"?>
<Relationships xmlns="http://schemas.openxmlformats.org/package/2006/relationships"><Relationship Id="rId3" Type="http://schemas.openxmlformats.org/officeDocument/2006/relationships/image" Target="../media/image1.png"/><Relationship Id="rId2" Type="http://schemas.openxmlformats.org/officeDocument/2006/relationships/notesSlide" Target="../notesSlides/notesSlide81.xml"/><Relationship Id="rId1" Type="http://schemas.openxmlformats.org/officeDocument/2006/relationships/slideLayout" Target="../slideLayouts/slideLayout1.xml"/><Relationship Id="rId4" Type="http://schemas.openxmlformats.org/officeDocument/2006/relationships/image" Target="../media/image2.jpeg"/></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pic>
        <p:nvPicPr>
          <p:cNvPr id="14" name="Picture 13"/>
          <p:cNvPicPr>
            <a:picLocks noChangeAspect="1"/>
          </p:cNvPicPr>
          <p:nvPr/>
        </p:nvPicPr>
        <p:blipFill>
          <a:blip r:embed="rId5"/>
          <a:stretch>
            <a:fillRect/>
          </a:stretch>
        </p:blipFill>
        <p:spPr>
          <a:xfrm>
            <a:off x="131928" y="2143125"/>
            <a:ext cx="8935872" cy="3267075"/>
          </a:xfrm>
          <a:prstGeom prst="rect">
            <a:avLst/>
          </a:prstGeom>
        </p:spPr>
      </p:pic>
      <p:sp>
        <p:nvSpPr>
          <p:cNvPr id="15" name="Title 1"/>
          <p:cNvSpPr txBox="1">
            <a:spLocks/>
          </p:cNvSpPr>
          <p:nvPr/>
        </p:nvSpPr>
        <p:spPr>
          <a:xfrm>
            <a:off x="76200" y="533401"/>
            <a:ext cx="8991600" cy="914400"/>
          </a:xfrm>
          <a:prstGeom prst="rect">
            <a:avLst/>
          </a:prstGeom>
          <a:noFill/>
        </p:spPr>
        <p:txBody>
          <a:bodyPr vert="horz" lIns="91440" tIns="45720" rIns="91440" bIns="45720" rtlCol="0" anchor="ctr">
            <a:norm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US" sz="5400" b="1" i="0" u="none" strike="noStrike" kern="1200" cap="none" spc="0" normalizeH="0" baseline="0" noProof="0" dirty="0" smtClean="0">
                <a:ln>
                  <a:solidFill>
                    <a:schemeClr val="accent6">
                      <a:lumMod val="50000"/>
                    </a:schemeClr>
                  </a:solidFill>
                </a:ln>
                <a:solidFill>
                  <a:srgbClr val="C00000"/>
                </a:solidFill>
                <a:effectLst/>
                <a:uLnTx/>
                <a:uFillTx/>
                <a:latin typeface="Times New Roman" panose="02020603050405020304" pitchFamily="18" charset="0"/>
                <a:ea typeface="+mj-ea"/>
                <a:cs typeface="Times New Roman" panose="02020603050405020304" pitchFamily="18" charset="0"/>
              </a:rPr>
              <a:t>Trackon Courier Pvt. Ltd.</a:t>
            </a:r>
            <a:endParaRPr kumimoji="0" lang="en-US" sz="4400" b="1" i="0" u="none" strike="noStrike" kern="1200" cap="none" spc="0" normalizeH="0" baseline="0" noProof="0" dirty="0">
              <a:ln>
                <a:solidFill>
                  <a:schemeClr val="accent6">
                    <a:lumMod val="50000"/>
                  </a:schemeClr>
                </a:solidFill>
              </a:ln>
              <a:solidFill>
                <a:srgbClr val="C00000"/>
              </a:solidFill>
              <a:effectLst/>
              <a:uLnTx/>
              <a:uFillTx/>
              <a:latin typeface="Times New Roman" panose="02020603050405020304" pitchFamily="18" charset="0"/>
              <a:ea typeface="+mj-ea"/>
              <a:cs typeface="Times New Roman" panose="02020603050405020304" pitchFamily="18" charset="0"/>
            </a:endParaRPr>
          </a:p>
        </p:txBody>
      </p:sp>
      <p:pic>
        <p:nvPicPr>
          <p:cNvPr id="89089" name="Picture 1"/>
          <p:cNvPicPr>
            <a:picLocks noChangeAspect="1" noChangeArrowheads="1"/>
          </p:cNvPicPr>
          <p:nvPr/>
        </p:nvPicPr>
        <p:blipFill>
          <a:blip r:embed="rId6"/>
          <a:srcRect/>
          <a:stretch>
            <a:fillRect/>
          </a:stretch>
        </p:blipFill>
        <p:spPr bwMode="auto">
          <a:xfrm>
            <a:off x="6440007" y="2219325"/>
            <a:ext cx="2531120" cy="935431"/>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TextBox 15"/>
          <p:cNvSpPr txBox="1"/>
          <p:nvPr/>
        </p:nvSpPr>
        <p:spPr>
          <a:xfrm>
            <a:off x="457200" y="228600"/>
            <a:ext cx="7924800" cy="707886"/>
          </a:xfrm>
          <a:prstGeom prst="rect">
            <a:avLst/>
          </a:prstGeom>
          <a:noFill/>
        </p:spPr>
        <p:txBody>
          <a:bodyPr wrap="square" rtlCol="0">
            <a:spAutoFit/>
          </a:bodyPr>
          <a:lstStyle/>
          <a:p>
            <a:pPr algn="ctr"/>
            <a:r>
              <a:rPr lang="en-US" sz="4000" dirty="0" smtClean="0">
                <a:solidFill>
                  <a:srgbClr val="C00000"/>
                </a:solidFill>
                <a:latin typeface="Arial" pitchFamily="34" charset="0"/>
                <a:cs typeface="Arial" pitchFamily="34" charset="0"/>
              </a:rPr>
              <a:t>INTRODUCTION</a:t>
            </a:r>
            <a:endParaRPr lang="en-US" sz="4400" dirty="0">
              <a:solidFill>
                <a:srgbClr val="C00000"/>
              </a:solidFill>
              <a:latin typeface="Arial" pitchFamily="34" charset="0"/>
              <a:cs typeface="Arial" pitchFamily="34" charset="0"/>
            </a:endParaRPr>
          </a:p>
        </p:txBody>
      </p:sp>
      <p:sp>
        <p:nvSpPr>
          <p:cNvPr id="17" name="TextBox 16"/>
          <p:cNvSpPr txBox="1"/>
          <p:nvPr/>
        </p:nvSpPr>
        <p:spPr>
          <a:xfrm>
            <a:off x="381000" y="2133600"/>
            <a:ext cx="7924800" cy="2831544"/>
          </a:xfrm>
          <a:prstGeom prst="rect">
            <a:avLst/>
          </a:prstGeom>
          <a:noFill/>
        </p:spPr>
        <p:txBody>
          <a:bodyPr wrap="square" rtlCol="0">
            <a:spAutoFit/>
          </a:bodyPr>
          <a:lstStyle/>
          <a:p>
            <a:pPr marL="457200" indent="-457200">
              <a:spcBef>
                <a:spcPts val="2400"/>
              </a:spcBef>
              <a:buFont typeface="Arial" pitchFamily="34" charset="0"/>
              <a:buChar char="•"/>
            </a:pPr>
            <a:r>
              <a:rPr lang="en-US" sz="2400" spc="100" dirty="0" smtClean="0">
                <a:solidFill>
                  <a:schemeClr val="tx1">
                    <a:lumMod val="65000"/>
                    <a:lumOff val="35000"/>
                  </a:schemeClr>
                </a:solidFill>
                <a:latin typeface="+mj-lt"/>
              </a:rPr>
              <a:t>The Company got its corporate identity in January 2002 under the name "</a:t>
            </a:r>
            <a:r>
              <a:rPr lang="en-US" sz="2400" b="1" spc="100" dirty="0" err="1" smtClean="0">
                <a:solidFill>
                  <a:schemeClr val="tx1">
                    <a:lumMod val="65000"/>
                    <a:lumOff val="35000"/>
                  </a:schemeClr>
                </a:solidFill>
                <a:latin typeface="+mj-lt"/>
              </a:rPr>
              <a:t>Comcour</a:t>
            </a:r>
            <a:r>
              <a:rPr lang="en-US" sz="2400" b="1" spc="100" dirty="0" smtClean="0">
                <a:solidFill>
                  <a:schemeClr val="tx1">
                    <a:lumMod val="65000"/>
                    <a:lumOff val="35000"/>
                  </a:schemeClr>
                </a:solidFill>
                <a:latin typeface="+mj-lt"/>
              </a:rPr>
              <a:t> Couriers Pvt. Ltd</a:t>
            </a:r>
            <a:r>
              <a:rPr lang="en-US" sz="2400" spc="100" dirty="0" smtClean="0">
                <a:solidFill>
                  <a:schemeClr val="tx1">
                    <a:lumMod val="65000"/>
                    <a:lumOff val="35000"/>
                  </a:schemeClr>
                </a:solidFill>
                <a:latin typeface="+mj-lt"/>
              </a:rPr>
              <a:t>" </a:t>
            </a:r>
            <a:endParaRPr lang="en-US" sz="2400" spc="100" dirty="0">
              <a:solidFill>
                <a:schemeClr val="tx1">
                  <a:lumMod val="65000"/>
                  <a:lumOff val="35000"/>
                </a:schemeClr>
              </a:solidFill>
              <a:latin typeface="+mj-lt"/>
            </a:endParaRPr>
          </a:p>
          <a:p>
            <a:pPr marL="457200" indent="-457200">
              <a:spcBef>
                <a:spcPts val="2400"/>
              </a:spcBef>
              <a:buFont typeface="Arial" pitchFamily="34" charset="0"/>
              <a:buChar char="•"/>
            </a:pPr>
            <a:r>
              <a:rPr lang="en-US" sz="2400" spc="100" dirty="0">
                <a:solidFill>
                  <a:schemeClr val="tx1">
                    <a:lumMod val="65000"/>
                    <a:lumOff val="35000"/>
                  </a:schemeClr>
                </a:solidFill>
                <a:latin typeface="+mj-lt"/>
              </a:rPr>
              <a:t>Named "TRACKON COURIERS PVT. LTD" in September 2004 and launched with </a:t>
            </a:r>
            <a:r>
              <a:rPr lang="en-US" sz="2400" b="1" spc="100" dirty="0">
                <a:solidFill>
                  <a:schemeClr val="tx1">
                    <a:lumMod val="65000"/>
                    <a:lumOff val="35000"/>
                  </a:schemeClr>
                </a:solidFill>
                <a:latin typeface="+mj-lt"/>
              </a:rPr>
              <a:t>full throttle in December 2004</a:t>
            </a:r>
            <a:r>
              <a:rPr lang="en-US" sz="2400" spc="100" dirty="0" smtClean="0">
                <a:solidFill>
                  <a:schemeClr val="tx1">
                    <a:lumMod val="65000"/>
                    <a:lumOff val="35000"/>
                  </a:schemeClr>
                </a:solidFill>
                <a:latin typeface="+mj-lt"/>
              </a:rPr>
              <a:t>.</a:t>
            </a:r>
          </a:p>
          <a:p>
            <a:pPr>
              <a:spcBef>
                <a:spcPts val="2400"/>
              </a:spcBef>
            </a:pPr>
            <a:endParaRPr lang="en-US" dirty="0"/>
          </a:p>
        </p:txBody>
      </p:sp>
    </p:spTree>
  </p:cSld>
  <p:clrMapOvr>
    <a:masterClrMapping/>
  </p:clrMapOvr>
  <p:timing>
    <p:tnLst>
      <p:par>
        <p:cTn id="1" dur="indefinite" restart="never" nodeType="tmRoot"/>
      </p:par>
    </p:tnLst>
  </p:timing>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TextBox 15"/>
          <p:cNvSpPr txBox="1"/>
          <p:nvPr/>
        </p:nvSpPr>
        <p:spPr>
          <a:xfrm>
            <a:off x="457200" y="228600"/>
            <a:ext cx="7924800" cy="707886"/>
          </a:xfrm>
          <a:prstGeom prst="rect">
            <a:avLst/>
          </a:prstGeom>
          <a:noFill/>
        </p:spPr>
        <p:txBody>
          <a:bodyPr wrap="square" rtlCol="0">
            <a:spAutoFit/>
          </a:bodyPr>
          <a:lstStyle/>
          <a:p>
            <a:pPr algn="ctr"/>
            <a:r>
              <a:rPr lang="en-US" sz="4000" dirty="0" smtClean="0">
                <a:solidFill>
                  <a:srgbClr val="C00000"/>
                </a:solidFill>
                <a:latin typeface="Arial" pitchFamily="34" charset="0"/>
                <a:cs typeface="Arial" pitchFamily="34" charset="0"/>
              </a:rPr>
              <a:t>Key</a:t>
            </a:r>
            <a:r>
              <a:rPr lang="en-US" sz="3600" dirty="0" smtClean="0">
                <a:solidFill>
                  <a:srgbClr val="C00000"/>
                </a:solidFill>
                <a:latin typeface="Arial" pitchFamily="34" charset="0"/>
                <a:cs typeface="Arial" pitchFamily="34" charset="0"/>
              </a:rPr>
              <a:t> Features</a:t>
            </a:r>
            <a:endParaRPr lang="en-US" sz="4400" dirty="0">
              <a:solidFill>
                <a:srgbClr val="C00000"/>
              </a:solidFill>
              <a:latin typeface="Arial" pitchFamily="34" charset="0"/>
              <a:cs typeface="Arial" pitchFamily="34" charset="0"/>
            </a:endParaRPr>
          </a:p>
        </p:txBody>
      </p:sp>
      <p:sp>
        <p:nvSpPr>
          <p:cNvPr id="17" name="TextBox 16"/>
          <p:cNvSpPr txBox="1"/>
          <p:nvPr/>
        </p:nvSpPr>
        <p:spPr>
          <a:xfrm>
            <a:off x="609600" y="1143000"/>
            <a:ext cx="7924800" cy="4247317"/>
          </a:xfrm>
          <a:prstGeom prst="rect">
            <a:avLst/>
          </a:prstGeom>
          <a:noFill/>
        </p:spPr>
        <p:txBody>
          <a:bodyPr wrap="square" rtlCol="0">
            <a:spAutoFit/>
          </a:bodyPr>
          <a:lstStyle/>
          <a:p>
            <a:pPr marL="548640" indent="-457200">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Founded in 2004.</a:t>
            </a:r>
          </a:p>
          <a:p>
            <a:pPr marL="548640" indent="-457200">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Headquartered at Delhi.</a:t>
            </a:r>
          </a:p>
          <a:p>
            <a:pPr marL="548640" indent="-457200">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Counted among the top 4 Indian courier companies with a national footprint.</a:t>
            </a:r>
          </a:p>
          <a:p>
            <a:pPr marL="548640" indent="-457200">
              <a:lnSpc>
                <a:spcPct val="80000"/>
              </a:lnSpc>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A professionally managed company</a:t>
            </a:r>
          </a:p>
          <a:p>
            <a:pPr marL="548640" indent="-457200">
              <a:lnSpc>
                <a:spcPct val="80000"/>
              </a:lnSpc>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A youthful managerial and executive work force with an average age of around 35.</a:t>
            </a:r>
          </a:p>
          <a:p>
            <a:pPr marL="548640" indent="-457200">
              <a:lnSpc>
                <a:spcPct val="80000"/>
              </a:lnSpc>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A dedicated team of more than </a:t>
            </a:r>
            <a:r>
              <a:rPr lang="en-US" altLang="en-US" sz="2400" spc="100" dirty="0" smtClean="0">
                <a:solidFill>
                  <a:schemeClr val="tx1">
                    <a:lumMod val="65000"/>
                    <a:lumOff val="35000"/>
                  </a:schemeClr>
                </a:solidFill>
              </a:rPr>
              <a:t>4000 </a:t>
            </a:r>
            <a:r>
              <a:rPr lang="en-US" altLang="en-US" sz="2400" spc="100" dirty="0">
                <a:solidFill>
                  <a:schemeClr val="tx1">
                    <a:lumMod val="65000"/>
                    <a:lumOff val="35000"/>
                  </a:schemeClr>
                </a:solidFill>
              </a:rPr>
              <a:t>+ employees.</a:t>
            </a:r>
          </a:p>
          <a:p>
            <a:pPr marL="548640" indent="-457200">
              <a:lnSpc>
                <a:spcPct val="80000"/>
              </a:lnSpc>
              <a:spcBef>
                <a:spcPts val="1200"/>
              </a:spcBef>
              <a:buClr>
                <a:schemeClr val="tx1">
                  <a:lumMod val="65000"/>
                  <a:lumOff val="35000"/>
                </a:schemeClr>
              </a:buClr>
              <a:buFont typeface="Arial" pitchFamily="34" charset="0"/>
              <a:buChar char="•"/>
              <a:defRPr/>
            </a:pPr>
            <a:r>
              <a:rPr lang="en-US" altLang="en-US" sz="2400" spc="100" dirty="0">
                <a:solidFill>
                  <a:schemeClr val="tx1">
                    <a:lumMod val="65000"/>
                    <a:lumOff val="35000"/>
                  </a:schemeClr>
                </a:solidFill>
              </a:rPr>
              <a:t>A technology driven company.</a:t>
            </a:r>
          </a:p>
          <a:p>
            <a:endParaRPr lang="en-US" dirty="0"/>
          </a:p>
        </p:txBody>
      </p:sp>
    </p:spTree>
  </p:cSld>
  <p:clrMapOvr>
    <a:masterClrMapping/>
  </p:clrMapOvr>
  <p:timing>
    <p:tnLst>
      <p:par>
        <p:cTn id="1" dur="indefinite" restart="never" nodeType="tmRoot"/>
      </p:par>
    </p:tnLst>
  </p:timing>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pic>
        <p:nvPicPr>
          <p:cNvPr id="12" name="Picture 11"/>
          <p:cNvPicPr>
            <a:picLocks noChangeAspect="1"/>
          </p:cNvPicPr>
          <p:nvPr/>
        </p:nvPicPr>
        <p:blipFill>
          <a:blip r:embed="rId5"/>
          <a:stretch>
            <a:fillRect/>
          </a:stretch>
        </p:blipFill>
        <p:spPr>
          <a:xfrm>
            <a:off x="0" y="685800"/>
            <a:ext cx="9144000" cy="2843212"/>
          </a:xfrm>
          <a:prstGeom prst="rect">
            <a:avLst/>
          </a:prstGeom>
        </p:spPr>
      </p:pic>
      <p:sp>
        <p:nvSpPr>
          <p:cNvPr id="15" name="TextBox 4">
            <a:extLst>
              <a:ext uri="{FF2B5EF4-FFF2-40B4-BE49-F238E27FC236}">
                <a16:creationId xmlns:a16="http://schemas.microsoft.com/office/drawing/2014/main" id="{1AF21EB2-7C86-43D2-9C97-F08B0B8BB7A0}"/>
              </a:ext>
            </a:extLst>
          </p:cNvPr>
          <p:cNvSpPr txBox="1">
            <a:spLocks noChangeArrowheads="1"/>
          </p:cNvSpPr>
          <p:nvPr/>
        </p:nvSpPr>
        <p:spPr bwMode="auto">
          <a:xfrm>
            <a:off x="1447800" y="0"/>
            <a:ext cx="5181600" cy="707886"/>
          </a:xfrm>
          <a:prstGeom prst="rect">
            <a:avLst/>
          </a:prstGeom>
          <a:noFill/>
          <a:ln w="9525">
            <a:noFill/>
            <a:miter lim="800000"/>
            <a:headEnd/>
            <a:tailEnd/>
          </a:ln>
        </p:spPr>
        <p:txBody>
          <a:bodyPr wrap="square">
            <a:spAutoFit/>
          </a:bodyPr>
          <a:lstStyle/>
          <a:p>
            <a:pPr eaLnBrk="1" hangingPunct="1">
              <a:defRPr/>
            </a:pPr>
            <a:r>
              <a:rPr lang="en-US" altLang="en-US" sz="4000" dirty="0">
                <a:solidFill>
                  <a:srgbClr val="C00000"/>
                </a:solidFill>
                <a:latin typeface="Arial" pitchFamily="34" charset="0"/>
                <a:cs typeface="Arial" pitchFamily="34" charset="0"/>
              </a:rPr>
              <a:t>Vision</a:t>
            </a:r>
          </a:p>
        </p:txBody>
      </p:sp>
      <p:sp>
        <p:nvSpPr>
          <p:cNvPr id="18" name="Content Placeholder 2">
            <a:extLst>
              <a:ext uri="{FF2B5EF4-FFF2-40B4-BE49-F238E27FC236}">
                <a16:creationId xmlns:a16="http://schemas.microsoft.com/office/drawing/2014/main" id="{6F282892-9BE9-4EA8-B513-9BA206955AEB}"/>
              </a:ext>
            </a:extLst>
          </p:cNvPr>
          <p:cNvSpPr txBox="1">
            <a:spLocks/>
          </p:cNvSpPr>
          <p:nvPr/>
        </p:nvSpPr>
        <p:spPr>
          <a:xfrm>
            <a:off x="180975" y="4191000"/>
            <a:ext cx="7896225" cy="2286000"/>
          </a:xfrm>
          <a:prstGeom prst="rect">
            <a:avLst/>
          </a:prstGeom>
        </p:spPr>
        <p:txBody>
          <a:bodyPr vert="horz" lIns="91440" tIns="45720" rIns="91440" bIns="45720" rtlCol="0">
            <a:normAutofit/>
          </a:bodyPr>
          <a:lstStyle/>
          <a:p>
            <a:pPr marL="596646" marR="0" lvl="0" indent="-514350" defTabSz="914400" rtl="0" eaLnBrk="1" fontAlgn="auto" latinLnBrk="0" hangingPunct="1">
              <a:lnSpc>
                <a:spcPct val="100000"/>
              </a:lnSpc>
              <a:spcBef>
                <a:spcPts val="1200"/>
              </a:spcBef>
              <a:spcAft>
                <a:spcPts val="0"/>
              </a:spcAft>
              <a:buClr>
                <a:schemeClr val="tx1">
                  <a:lumMod val="65000"/>
                  <a:lumOff val="35000"/>
                </a:schemeClr>
              </a:buClr>
              <a:buSzTx/>
              <a:buFont typeface="Arial" pitchFamily="34" charset="0"/>
              <a:buChar char="•"/>
              <a:tabLst/>
              <a:defRPr/>
            </a:pPr>
            <a:r>
              <a:rPr kumimoji="0" lang="en-US" altLang="en-US" sz="2400" i="0" u="none" strike="noStrike" kern="1200" cap="none" spc="0" normalizeH="0" baseline="0" noProof="0" dirty="0" smtClean="0">
                <a:ln>
                  <a:noFill/>
                </a:ln>
                <a:solidFill>
                  <a:schemeClr val="tx1">
                    <a:lumMod val="65000"/>
                    <a:lumOff val="35000"/>
                  </a:schemeClr>
                </a:solidFill>
                <a:effectLst/>
                <a:uLnTx/>
                <a:uFillTx/>
                <a:latin typeface="+mj-lt"/>
                <a:ea typeface="+mn-ea"/>
                <a:cs typeface="+mn-cs"/>
              </a:rPr>
              <a:t>O</a:t>
            </a:r>
            <a:r>
              <a:rPr kumimoji="0" lang="en-US" altLang="en-US" sz="2400" b="0" i="0" u="none" strike="noStrike" kern="1200" cap="none" spc="0" normalizeH="0" baseline="0" noProof="0" dirty="0" smtClean="0">
                <a:ln>
                  <a:noFill/>
                </a:ln>
                <a:solidFill>
                  <a:schemeClr val="tx1">
                    <a:lumMod val="65000"/>
                    <a:lumOff val="35000"/>
                  </a:schemeClr>
                </a:solidFill>
                <a:effectLst/>
                <a:uLnTx/>
                <a:uFillTx/>
                <a:latin typeface="+mj-lt"/>
                <a:ea typeface="+mn-ea"/>
                <a:cs typeface="+mn-cs"/>
              </a:rPr>
              <a:t>ur Vision is to achieve a position among the top three express delivery service providers in India. We seek to achieve this through a continuous process of innovation, process upgrading and customer delight.</a:t>
            </a:r>
            <a:endParaRPr kumimoji="0" lang="en-US" sz="3200" b="0" i="0" u="none" strike="noStrike" kern="1200" cap="none" spc="0" normalizeH="0" baseline="0" noProof="0" dirty="0">
              <a:ln>
                <a:noFill/>
              </a:ln>
              <a:solidFill>
                <a:schemeClr val="tx1">
                  <a:lumMod val="65000"/>
                  <a:lumOff val="35000"/>
                </a:schemeClr>
              </a:solidFill>
              <a:effectLst/>
              <a:uLnTx/>
              <a:uFillTx/>
              <a:latin typeface="+mn-lt"/>
              <a:ea typeface="+mn-ea"/>
              <a:cs typeface="+mn-cs"/>
            </a:endParaRPr>
          </a:p>
        </p:txBody>
      </p:sp>
    </p:spTree>
  </p:cSld>
  <p:clrMapOvr>
    <a:masterClrMapping/>
  </p:clrMapOvr>
  <p:timing>
    <p:tnLst>
      <p:par>
        <p:cTn id="1" dur="indefinite" restart="never" nodeType="tmRoot"/>
      </p:par>
    </p:tnLst>
  </p:timing>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pic>
        <p:nvPicPr>
          <p:cNvPr id="14" name="Picture 2" descr="C:\Users\user\Desktop\THUKRALJI\PHOTOES\03.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a:xfrm>
            <a:off x="152400" y="954163"/>
            <a:ext cx="4495800" cy="5218038"/>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707886"/>
          </a:xfrm>
          <a:prstGeom prst="rect">
            <a:avLst/>
          </a:prstGeom>
        </p:spPr>
        <p:txBody>
          <a:bodyPr>
            <a:spAutoFit/>
          </a:bodyPr>
          <a:lstStyle/>
          <a:p>
            <a:pPr>
              <a:defRPr/>
            </a:pPr>
            <a:r>
              <a:rPr lang="en-US" sz="4000" dirty="0" smtClean="0">
                <a:solidFill>
                  <a:srgbClr val="C00000"/>
                </a:solidFill>
                <a:latin typeface="Arial" pitchFamily="34" charset="0"/>
                <a:cs typeface="Arial" pitchFamily="34" charset="0"/>
              </a:rPr>
              <a:t>Trackon</a:t>
            </a:r>
            <a:r>
              <a:rPr lang="en-US" sz="4000" dirty="0">
                <a:solidFill>
                  <a:srgbClr val="C00000"/>
                </a:solidFill>
                <a:latin typeface="Arial" pitchFamily="34" charset="0"/>
                <a:cs typeface="Arial" pitchFamily="34" charset="0"/>
              </a:rPr>
              <a:t> </a:t>
            </a:r>
            <a:r>
              <a:rPr lang="en-US" sz="4000" dirty="0" smtClean="0">
                <a:solidFill>
                  <a:srgbClr val="C00000"/>
                </a:solidFill>
                <a:latin typeface="Arial" pitchFamily="34" charset="0"/>
                <a:cs typeface="Arial" pitchFamily="34" charset="0"/>
              </a:rPr>
              <a:t>Milestones</a:t>
            </a:r>
            <a:endParaRPr lang="en-US" sz="3600" dirty="0">
              <a:solidFill>
                <a:srgbClr val="C00000"/>
              </a:solidFill>
              <a:latin typeface="Arial" pitchFamily="34" charset="0"/>
              <a:cs typeface="Arial" pitchFamily="34" charset="0"/>
            </a:endParaRPr>
          </a:p>
        </p:txBody>
      </p:sp>
      <p:sp>
        <p:nvSpPr>
          <p:cNvPr id="19" name="Rectangle 18">
            <a:extLst>
              <a:ext uri="{FF2B5EF4-FFF2-40B4-BE49-F238E27FC236}">
                <a16:creationId xmlns:a16="http://schemas.microsoft.com/office/drawing/2014/main" id="{26BC870E-3B9A-4D5B-BE4A-FFE6A9A15A14}"/>
              </a:ext>
            </a:extLst>
          </p:cNvPr>
          <p:cNvSpPr/>
          <p:nvPr/>
        </p:nvSpPr>
        <p:spPr>
          <a:xfrm>
            <a:off x="4114800" y="1676400"/>
            <a:ext cx="5029200" cy="4278094"/>
          </a:xfrm>
          <a:prstGeom prst="rect">
            <a:avLst/>
          </a:prstGeom>
        </p:spPr>
        <p:txBody>
          <a:bodyPr wrap="square">
            <a:spAutoFit/>
          </a:bodyPr>
          <a:lstStyle/>
          <a:p>
            <a:pPr marL="925830" lvl="2" indent="-285750" fontAlgn="auto">
              <a:spcAft>
                <a:spcPts val="0"/>
              </a:spcAft>
              <a:buFont typeface="Wingdings" panose="05000000000000000000" pitchFamily="2" charset="2"/>
              <a:buChar char="Ø"/>
              <a:defRPr/>
            </a:pPr>
            <a:r>
              <a:rPr lang="en-US" altLang="en-US" sz="2000" b="1" dirty="0" smtClean="0">
                <a:solidFill>
                  <a:schemeClr val="accent3">
                    <a:lumMod val="50000"/>
                  </a:schemeClr>
                </a:solidFill>
                <a:latin typeface="Century Gothic" pitchFamily="34" charset="0"/>
              </a:rPr>
              <a:t> </a:t>
            </a:r>
            <a:r>
              <a:rPr lang="en-US" altLang="en-US" sz="2000" b="1" dirty="0" smtClean="0">
                <a:solidFill>
                  <a:schemeClr val="tx1">
                    <a:lumMod val="65000"/>
                    <a:lumOff val="35000"/>
                  </a:schemeClr>
                </a:solidFill>
                <a:latin typeface="Century Gothic" pitchFamily="34" charset="0"/>
              </a:rPr>
              <a:t>4 Zonal offices</a:t>
            </a:r>
            <a:endParaRPr lang="en-US" altLang="en-US" sz="2000" b="1" dirty="0">
              <a:solidFill>
                <a:schemeClr val="tx1">
                  <a:lumMod val="65000"/>
                  <a:lumOff val="35000"/>
                </a:schemeClr>
              </a:solidFill>
              <a:latin typeface="Century Gothic" pitchFamily="34" charset="0"/>
            </a:endParaRPr>
          </a:p>
          <a:p>
            <a:pPr marL="688086" lvl="1" indent="-285750" fontAlgn="auto">
              <a:spcAft>
                <a:spcPts val="0"/>
              </a:spcAft>
              <a:buFont typeface="Wingdings" panose="05000000000000000000" pitchFamily="2" charset="2"/>
              <a:buChar char="Ø"/>
              <a:defRPr/>
            </a:pP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r>
              <a:rPr lang="en-US" altLang="en-US" sz="2000" b="1" dirty="0" smtClean="0">
                <a:solidFill>
                  <a:schemeClr val="tx1">
                    <a:lumMod val="65000"/>
                    <a:lumOff val="35000"/>
                  </a:schemeClr>
                </a:solidFill>
              </a:rPr>
              <a:t>17 Regional </a:t>
            </a:r>
            <a:r>
              <a:rPr lang="en-US" altLang="en-US" sz="2000" b="1" dirty="0">
                <a:solidFill>
                  <a:schemeClr val="tx1">
                    <a:lumMod val="65000"/>
                    <a:lumOff val="35000"/>
                  </a:schemeClr>
                </a:solidFill>
              </a:rPr>
              <a:t>offices cum </a:t>
            </a:r>
            <a:r>
              <a:rPr lang="en-US" altLang="en-US" sz="2000" b="1" dirty="0" smtClean="0">
                <a:solidFill>
                  <a:schemeClr val="tx1">
                    <a:lumMod val="65000"/>
                    <a:lumOff val="35000"/>
                  </a:schemeClr>
                </a:solidFill>
              </a:rPr>
              <a:t>hubs</a:t>
            </a:r>
          </a:p>
          <a:p>
            <a:pPr marL="925830" lvl="2" indent="-285750" fontAlgn="auto">
              <a:spcAft>
                <a:spcPts val="0"/>
              </a:spcAft>
              <a:buFont typeface="Wingdings" panose="05000000000000000000" pitchFamily="2" charset="2"/>
              <a:buChar char="Ø"/>
              <a:defRPr/>
            </a:pP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r>
              <a:rPr lang="en-US" altLang="en-US" sz="2000" b="1" dirty="0" smtClean="0">
                <a:solidFill>
                  <a:schemeClr val="tx1">
                    <a:lumMod val="65000"/>
                    <a:lumOff val="35000"/>
                  </a:schemeClr>
                </a:solidFill>
                <a:latin typeface="Century Gothic" pitchFamily="34" charset="0"/>
              </a:rPr>
              <a:t>220 Self </a:t>
            </a:r>
            <a:r>
              <a:rPr lang="en-US" altLang="en-US" sz="2000" b="1" dirty="0">
                <a:solidFill>
                  <a:schemeClr val="tx1">
                    <a:lumMod val="65000"/>
                    <a:lumOff val="35000"/>
                  </a:schemeClr>
                </a:solidFill>
                <a:latin typeface="Century Gothic" pitchFamily="34" charset="0"/>
              </a:rPr>
              <a:t>offices cum mini </a:t>
            </a:r>
            <a:r>
              <a:rPr lang="en-US" altLang="en-US" sz="2000" b="1" dirty="0" smtClean="0">
                <a:solidFill>
                  <a:schemeClr val="tx1">
                    <a:lumMod val="65000"/>
                    <a:lumOff val="35000"/>
                  </a:schemeClr>
                </a:solidFill>
                <a:latin typeface="Century Gothic" pitchFamily="34" charset="0"/>
              </a:rPr>
              <a:t>hubs</a:t>
            </a: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r>
              <a:rPr lang="en-US" altLang="en-US" sz="2000" b="1" dirty="0" smtClean="0">
                <a:solidFill>
                  <a:schemeClr val="tx1">
                    <a:lumMod val="65000"/>
                    <a:lumOff val="35000"/>
                  </a:schemeClr>
                </a:solidFill>
                <a:latin typeface="Century Gothic" pitchFamily="34" charset="0"/>
              </a:rPr>
              <a:t>2100+ location &amp; 4500+ </a:t>
            </a:r>
            <a:r>
              <a:rPr lang="en-US" sz="2000" b="1" dirty="0" smtClean="0">
                <a:solidFill>
                  <a:schemeClr val="tx1">
                    <a:lumMod val="65000"/>
                    <a:lumOff val="35000"/>
                  </a:schemeClr>
                </a:solidFill>
              </a:rPr>
              <a:t>Channel Partner</a:t>
            </a: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r>
              <a:rPr lang="en-US" altLang="en-US" sz="2000" b="1" dirty="0" smtClean="0">
                <a:solidFill>
                  <a:schemeClr val="tx1">
                    <a:lumMod val="65000"/>
                    <a:lumOff val="35000"/>
                  </a:schemeClr>
                </a:solidFill>
                <a:latin typeface="Century Gothic" pitchFamily="34" charset="0"/>
              </a:rPr>
              <a:t>4000+ Professional OPS Manpower</a:t>
            </a:r>
            <a:r>
              <a:rPr lang="en-US" altLang="en-US" sz="2000" b="1" dirty="0">
                <a:solidFill>
                  <a:schemeClr val="tx1">
                    <a:lumMod val="65000"/>
                    <a:lumOff val="35000"/>
                  </a:schemeClr>
                </a:solidFill>
                <a:latin typeface="Century Gothic" pitchFamily="34" charset="0"/>
              </a:rPr>
              <a:t>.</a:t>
            </a:r>
          </a:p>
          <a:p>
            <a:pPr marL="925830" lvl="2" indent="-285750" fontAlgn="auto">
              <a:spcAft>
                <a:spcPts val="0"/>
              </a:spcAft>
              <a:buFont typeface="Wingdings" panose="05000000000000000000" pitchFamily="2" charset="2"/>
              <a:buChar char="Ø"/>
              <a:defRPr/>
            </a:pPr>
            <a:endParaRPr lang="en-US" altLang="en-US" sz="2000" b="1" dirty="0">
              <a:solidFill>
                <a:schemeClr val="tx1">
                  <a:lumMod val="65000"/>
                  <a:lumOff val="35000"/>
                </a:schemeClr>
              </a:solidFill>
              <a:latin typeface="Century Gothic" pitchFamily="34" charset="0"/>
            </a:endParaRPr>
          </a:p>
          <a:p>
            <a:pPr marL="925830" lvl="2" indent="-285750" fontAlgn="auto">
              <a:spcAft>
                <a:spcPts val="0"/>
              </a:spcAft>
              <a:buFont typeface="Wingdings" panose="05000000000000000000" pitchFamily="2" charset="2"/>
              <a:buChar char="Ø"/>
              <a:defRPr/>
            </a:pPr>
            <a:r>
              <a:rPr lang="en-US" altLang="en-US" sz="2000" b="1" dirty="0" smtClean="0">
                <a:solidFill>
                  <a:schemeClr val="tx1">
                    <a:lumMod val="65000"/>
                    <a:lumOff val="35000"/>
                  </a:schemeClr>
                </a:solidFill>
                <a:latin typeface="Century Gothic" pitchFamily="34" charset="0"/>
              </a:rPr>
              <a:t>Over 1,85,000  </a:t>
            </a:r>
            <a:r>
              <a:rPr lang="en-US" altLang="en-US" sz="2000" b="1" dirty="0">
                <a:solidFill>
                  <a:schemeClr val="tx1">
                    <a:lumMod val="65000"/>
                    <a:lumOff val="35000"/>
                  </a:schemeClr>
                </a:solidFill>
                <a:latin typeface="Century Gothic" pitchFamily="34" charset="0"/>
              </a:rPr>
              <a:t>Shipments/Day</a:t>
            </a:r>
            <a:r>
              <a:rPr lang="en-US" altLang="en-US" b="1" dirty="0">
                <a:solidFill>
                  <a:schemeClr val="tx1">
                    <a:lumMod val="65000"/>
                    <a:lumOff val="35000"/>
                  </a:schemeClr>
                </a:solidFill>
                <a:latin typeface="Century Gothic" pitchFamily="34" charset="0"/>
              </a:rPr>
              <a:t>.</a:t>
            </a:r>
          </a:p>
          <a:p>
            <a:pPr marL="886968" lvl="2" indent="-246888" fontAlgn="auto">
              <a:spcAft>
                <a:spcPts val="0"/>
              </a:spcAft>
              <a:buFont typeface="Wingdings" panose="05000000000000000000" pitchFamily="2" charset="2"/>
              <a:buChar char="Ø"/>
              <a:defRPr/>
            </a:pPr>
            <a:endParaRPr lang="en-US" altLang="en-US" sz="1200" b="1" dirty="0">
              <a:latin typeface="Century Gothic" pitchFamily="34" charset="0"/>
            </a:endParaRPr>
          </a:p>
        </p:txBody>
      </p:sp>
    </p:spTree>
  </p:cSld>
  <p:clrMapOvr>
    <a:masterClrMapping/>
  </p:clrMapOvr>
  <p:timing>
    <p:tnLst>
      <p:par>
        <p:cTn id="1" dur="indefinite" restart="never" nodeType="tmRoot"/>
      </p:par>
    </p:tnLst>
  </p:timing>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2209800" y="76200"/>
            <a:ext cx="4953000" cy="707886"/>
          </a:xfrm>
          <a:prstGeom prst="rect">
            <a:avLst/>
          </a:prstGeom>
        </p:spPr>
        <p:txBody>
          <a:bodyPr>
            <a:spAutoFit/>
          </a:bodyPr>
          <a:lstStyle/>
          <a:p>
            <a:pPr>
              <a:defRPr/>
            </a:pPr>
            <a:r>
              <a:rPr lang="en-US" sz="4000" dirty="0" smtClean="0">
                <a:solidFill>
                  <a:srgbClr val="C00000"/>
                </a:solidFill>
                <a:latin typeface="Arial" pitchFamily="34" charset="0"/>
                <a:cs typeface="Arial" pitchFamily="34" charset="0"/>
              </a:rPr>
              <a:t>BA Introduction </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304800" y="914401"/>
            <a:ext cx="8534400" cy="2308324"/>
          </a:xfrm>
          <a:prstGeom prst="rect">
            <a:avLst/>
          </a:prstGeom>
          <a:noFill/>
        </p:spPr>
        <p:txBody>
          <a:bodyPr wrap="square" rtlCol="0">
            <a:spAutoFit/>
          </a:bodyPr>
          <a:lstStyle/>
          <a:p>
            <a:r>
              <a:rPr lang="en-US" sz="2400" dirty="0" smtClean="0">
                <a:solidFill>
                  <a:schemeClr val="tx1">
                    <a:lumMod val="65000"/>
                    <a:lumOff val="35000"/>
                  </a:schemeClr>
                </a:solidFill>
              </a:rPr>
              <a:t>We are proud to have more than 4000 strong business associates across India. They have been engaged with the organization for more than a decade. We provide a cost-effective business model which ensures high returns with nominal initial investment. Our goal is to enjoy mutual growth and work towards increasing revenue in harmony with our associates. </a:t>
            </a:r>
          </a:p>
        </p:txBody>
      </p:sp>
      <p:pic>
        <p:nvPicPr>
          <p:cNvPr id="14" name="Picture 13" descr="BA.jpg"/>
          <p:cNvPicPr>
            <a:picLocks noChangeAspect="1"/>
          </p:cNvPicPr>
          <p:nvPr/>
        </p:nvPicPr>
        <p:blipFill>
          <a:blip r:embed="rId5" cstate="print"/>
          <a:stretch>
            <a:fillRect/>
          </a:stretch>
        </p:blipFill>
        <p:spPr>
          <a:xfrm>
            <a:off x="6781800" y="3122295"/>
            <a:ext cx="1828800" cy="1830705"/>
          </a:xfrm>
          <a:prstGeom prst="rect">
            <a:avLst/>
          </a:prstGeom>
        </p:spPr>
      </p:pic>
      <p:sp>
        <p:nvSpPr>
          <p:cNvPr id="17" name="TextBox 16"/>
          <p:cNvSpPr txBox="1"/>
          <p:nvPr/>
        </p:nvSpPr>
        <p:spPr>
          <a:xfrm>
            <a:off x="282676" y="3391541"/>
            <a:ext cx="6346723" cy="2308324"/>
          </a:xfrm>
          <a:prstGeom prst="rect">
            <a:avLst/>
          </a:prstGeom>
          <a:noFill/>
        </p:spPr>
        <p:txBody>
          <a:bodyPr wrap="square" rtlCol="0">
            <a:spAutoFit/>
          </a:bodyPr>
          <a:lstStyle/>
          <a:p>
            <a:r>
              <a:rPr lang="en-IN" sz="2400" dirty="0">
                <a:solidFill>
                  <a:schemeClr val="tx1">
                    <a:lumMod val="65000"/>
                    <a:lumOff val="35000"/>
                  </a:schemeClr>
                </a:solidFill>
              </a:rPr>
              <a:t>One of our objectives is to create entrepreneurs. A clear focus is given to infrastructure in addition to a healthy profit zone. We train and offer ample guidance and mentoring to our associates to set up franchises which in turn helps to spread our presence. </a:t>
            </a:r>
            <a:endParaRPr lang="en-US" sz="2400" dirty="0" smtClean="0">
              <a:solidFill>
                <a:schemeClr val="tx1">
                  <a:lumMod val="65000"/>
                  <a:lumOff val="35000"/>
                </a:schemeClr>
              </a:solidFill>
            </a:endParaRPr>
          </a:p>
        </p:txBody>
      </p:sp>
    </p:spTree>
  </p:cSld>
  <p:clrMapOvr>
    <a:masterClrMapping/>
  </p:clrMapOvr>
  <p:timing>
    <p:tnLst>
      <p:par>
        <p:cTn id="1" dur="indefinite" restart="never" nodeType="tmRoot"/>
      </p:par>
    </p:tnLst>
  </p:timing>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2209800" y="76200"/>
            <a:ext cx="4953000" cy="707886"/>
          </a:xfrm>
          <a:prstGeom prst="rect">
            <a:avLst/>
          </a:prstGeom>
        </p:spPr>
        <p:txBody>
          <a:bodyPr>
            <a:spAutoFit/>
          </a:bodyPr>
          <a:lstStyle/>
          <a:p>
            <a:pPr>
              <a:defRPr/>
            </a:pPr>
            <a:r>
              <a:rPr lang="en-US" sz="4000" dirty="0" smtClean="0">
                <a:solidFill>
                  <a:srgbClr val="C00000"/>
                </a:solidFill>
                <a:latin typeface="Arial" pitchFamily="34" charset="0"/>
                <a:cs typeface="Arial" pitchFamily="34" charset="0"/>
              </a:rPr>
              <a:t>BA  Associate </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228600" y="1143000"/>
            <a:ext cx="8610600" cy="3785652"/>
          </a:xfrm>
          <a:prstGeom prst="rect">
            <a:avLst/>
          </a:prstGeom>
          <a:noFill/>
        </p:spPr>
        <p:txBody>
          <a:bodyPr wrap="square" rtlCol="0">
            <a:spAutoFit/>
          </a:bodyPr>
          <a:lstStyle/>
          <a:p>
            <a:endParaRPr lang="en-US" altLang="en-US" sz="2400" b="1" spc="100" dirty="0" smtClean="0">
              <a:solidFill>
                <a:schemeClr val="tx1">
                  <a:lumMod val="65000"/>
                  <a:lumOff val="35000"/>
                </a:schemeClr>
              </a:solidFill>
              <a:latin typeface="+mj-lt"/>
            </a:endParaRPr>
          </a:p>
          <a:p>
            <a:r>
              <a:rPr lang="en-US" altLang="en-US" sz="2400" b="1" spc="100" dirty="0" smtClean="0">
                <a:solidFill>
                  <a:schemeClr val="tx1">
                    <a:lumMod val="65000"/>
                    <a:lumOff val="35000"/>
                  </a:schemeClr>
                </a:solidFill>
                <a:latin typeface="+mj-lt"/>
              </a:rPr>
              <a:t>Business Associate :</a:t>
            </a:r>
          </a:p>
          <a:p>
            <a:endParaRPr lang="en-US" altLang="en-US" sz="2400" b="1" spc="100" dirty="0" smtClean="0">
              <a:solidFill>
                <a:schemeClr val="tx1">
                  <a:lumMod val="65000"/>
                  <a:lumOff val="35000"/>
                </a:schemeClr>
              </a:solidFill>
              <a:latin typeface="+mj-lt"/>
            </a:endParaRPr>
          </a:p>
          <a:p>
            <a:r>
              <a:rPr lang="en-US" sz="2400" dirty="0" smtClean="0">
                <a:solidFill>
                  <a:schemeClr val="tx1">
                    <a:lumMod val="65000"/>
                    <a:lumOff val="35000"/>
                  </a:schemeClr>
                </a:solidFill>
              </a:rPr>
              <a:t>A Business Associate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Franchisee in TRACKON, is an independent business entrepreneur, who has been authorized to conduct Courier &amp; Cargo business as per some guidelines set by the Company</a:t>
            </a:r>
            <a:r>
              <a:rPr lang="hi-IN" sz="2400" dirty="0" smtClean="0">
                <a:solidFill>
                  <a:schemeClr val="tx1">
                    <a:lumMod val="65000"/>
                    <a:lumOff val="35000"/>
                  </a:schemeClr>
                </a:solidFill>
              </a:rPr>
              <a:t> (</a:t>
            </a:r>
            <a:r>
              <a:rPr lang="en-US" sz="2400" dirty="0" smtClean="0">
                <a:solidFill>
                  <a:schemeClr val="tx1">
                    <a:lumMod val="65000"/>
                    <a:lumOff val="35000"/>
                  </a:schemeClr>
                </a:solidFill>
              </a:rPr>
              <a:t>Trackon Couriers </a:t>
            </a:r>
            <a:r>
              <a:rPr lang="en-US" sz="2400" dirty="0" err="1" smtClean="0">
                <a:solidFill>
                  <a:schemeClr val="tx1">
                    <a:lumMod val="65000"/>
                    <a:lumOff val="35000"/>
                  </a:schemeClr>
                </a:solidFill>
              </a:rPr>
              <a:t>Pvt</a:t>
            </a:r>
            <a:r>
              <a:rPr lang="en-US" sz="2400" dirty="0" smtClean="0">
                <a:solidFill>
                  <a:schemeClr val="tx1">
                    <a:lumMod val="65000"/>
                    <a:lumOff val="35000"/>
                  </a:schemeClr>
                </a:solidFill>
              </a:rPr>
              <a:t> Ltd</a:t>
            </a:r>
            <a:r>
              <a:rPr lang="hi-IN" sz="2400" dirty="0" smtClean="0">
                <a:solidFill>
                  <a:schemeClr val="tx1">
                    <a:lumMod val="65000"/>
                    <a:lumOff val="35000"/>
                  </a:schemeClr>
                </a:solidFill>
              </a:rPr>
              <a:t>.)</a:t>
            </a:r>
            <a:r>
              <a:rPr lang="en-US" sz="2400" dirty="0" smtClean="0">
                <a:solidFill>
                  <a:schemeClr val="tx1">
                    <a:lumMod val="65000"/>
                    <a:lumOff val="35000"/>
                  </a:schemeClr>
                </a:solidFill>
              </a:rPr>
              <a:t> at a particular Location and for a specified period, under certain terms and conditions, set forth in the contract </a:t>
            </a:r>
            <a:r>
              <a:rPr lang="hi-IN" sz="2400" dirty="0" smtClean="0">
                <a:solidFill>
                  <a:schemeClr val="tx1">
                    <a:lumMod val="65000"/>
                    <a:lumOff val="35000"/>
                  </a:schemeClr>
                </a:solidFill>
              </a:rPr>
              <a:t>(</a:t>
            </a:r>
            <a:r>
              <a:rPr lang="en-US" sz="2400" dirty="0" smtClean="0">
                <a:solidFill>
                  <a:schemeClr val="tx1">
                    <a:lumMod val="65000"/>
                    <a:lumOff val="35000"/>
                  </a:schemeClr>
                </a:solidFill>
              </a:rPr>
              <a:t>Business Associate MOU</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endParaRPr lang="en-US" altLang="en-US" sz="2400" b="1" spc="100" dirty="0" smtClean="0">
              <a:solidFill>
                <a:schemeClr val="tx1">
                  <a:lumMod val="65000"/>
                  <a:lumOff val="35000"/>
                </a:schemeClr>
              </a:solidFill>
              <a:latin typeface="+mj-lt"/>
            </a:endParaRPr>
          </a:p>
        </p:txBody>
      </p:sp>
      <p:pic>
        <p:nvPicPr>
          <p:cNvPr id="16386" name="Picture 2"/>
          <p:cNvPicPr>
            <a:picLocks noChangeAspect="1" noChangeArrowheads="1"/>
          </p:cNvPicPr>
          <p:nvPr/>
        </p:nvPicPr>
        <p:blipFill>
          <a:blip r:embed="rId5"/>
          <a:srcRect/>
          <a:stretch>
            <a:fillRect/>
          </a:stretch>
        </p:blipFill>
        <p:spPr bwMode="auto">
          <a:xfrm>
            <a:off x="6213987" y="4391025"/>
            <a:ext cx="2781300" cy="208597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2209800" y="76200"/>
            <a:ext cx="4953000" cy="707886"/>
          </a:xfrm>
          <a:prstGeom prst="rect">
            <a:avLst/>
          </a:prstGeom>
        </p:spPr>
        <p:txBody>
          <a:bodyPr>
            <a:spAutoFit/>
          </a:bodyPr>
          <a:lstStyle/>
          <a:p>
            <a:pPr>
              <a:defRPr/>
            </a:pPr>
            <a:r>
              <a:rPr lang="en-US" sz="4000" dirty="0" smtClean="0">
                <a:solidFill>
                  <a:srgbClr val="C00000"/>
                </a:solidFill>
                <a:latin typeface="Arial" pitchFamily="34" charset="0"/>
                <a:cs typeface="Arial" pitchFamily="34" charset="0"/>
              </a:rPr>
              <a:t>BA Introduction </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438095" y="2369220"/>
            <a:ext cx="8297197" cy="4154984"/>
          </a:xfrm>
          <a:prstGeom prst="rect">
            <a:avLst/>
          </a:prstGeom>
          <a:noFill/>
        </p:spPr>
        <p:txBody>
          <a:bodyPr wrap="square" rtlCol="0">
            <a:spAutoFit/>
          </a:bodyPr>
          <a:lstStyle/>
          <a:p>
            <a:endParaRPr lang="en-US" altLang="en-US" sz="2400" b="1" spc="100" dirty="0" smtClean="0">
              <a:solidFill>
                <a:schemeClr val="tx1">
                  <a:lumMod val="65000"/>
                  <a:lumOff val="35000"/>
                </a:schemeClr>
              </a:solidFill>
              <a:latin typeface="+mj-lt"/>
            </a:endParaRPr>
          </a:p>
          <a:p>
            <a:r>
              <a:rPr lang="en-US" altLang="en-US" sz="2400" b="1" spc="100" dirty="0" smtClean="0">
                <a:solidFill>
                  <a:schemeClr val="tx1">
                    <a:lumMod val="65000"/>
                    <a:lumOff val="35000"/>
                  </a:schemeClr>
                </a:solidFill>
                <a:latin typeface="+mj-lt"/>
              </a:rPr>
              <a:t>Who can be TRACKON</a:t>
            </a:r>
            <a:r>
              <a:rPr lang="hi-IN" altLang="en-US" sz="2400" b="1" spc="100" dirty="0" smtClean="0">
                <a:solidFill>
                  <a:schemeClr val="tx1">
                    <a:lumMod val="65000"/>
                    <a:lumOff val="35000"/>
                  </a:schemeClr>
                </a:solidFill>
                <a:latin typeface="+mj-lt"/>
              </a:rPr>
              <a:t>’</a:t>
            </a:r>
            <a:r>
              <a:rPr lang="en-US" altLang="en-US" sz="2400" b="1" spc="100" dirty="0" smtClean="0">
                <a:solidFill>
                  <a:schemeClr val="tx1">
                    <a:lumMod val="65000"/>
                    <a:lumOff val="35000"/>
                  </a:schemeClr>
                </a:solidFill>
                <a:latin typeface="+mj-lt"/>
              </a:rPr>
              <a:t>s Business Associate?</a:t>
            </a:r>
          </a:p>
          <a:p>
            <a:r>
              <a:rPr lang="en-US" sz="2400" dirty="0" smtClean="0">
                <a:solidFill>
                  <a:schemeClr val="tx1">
                    <a:lumMod val="65000"/>
                    <a:lumOff val="35000"/>
                  </a:schemeClr>
                </a:solidFill>
              </a:rPr>
              <a:t>Any Individual, firm or a company can be Business Associate of TRACKON</a:t>
            </a:r>
            <a:r>
              <a:rPr lang="hi-IN" sz="2400" dirty="0" smtClean="0">
                <a:solidFill>
                  <a:schemeClr val="tx1">
                    <a:lumMod val="65000"/>
                    <a:lumOff val="35000"/>
                  </a:schemeClr>
                </a:solidFill>
              </a:rPr>
              <a:t>. </a:t>
            </a:r>
            <a:r>
              <a:rPr lang="en-US" sz="2400" dirty="0" smtClean="0">
                <a:solidFill>
                  <a:schemeClr val="tx1">
                    <a:lumMod val="65000"/>
                    <a:lumOff val="35000"/>
                  </a:schemeClr>
                </a:solidFill>
              </a:rPr>
              <a:t>The aspirant should have</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Passion to be an Entrepreneur </a:t>
            </a:r>
          </a:p>
          <a:p>
            <a:pPr marL="457200" lvl="0" indent="-457200">
              <a:buFont typeface="Arial" pitchFamily="34" charset="0"/>
              <a:buChar char="•"/>
            </a:pPr>
            <a:r>
              <a:rPr lang="en-US" sz="2400" dirty="0" smtClean="0">
                <a:solidFill>
                  <a:schemeClr val="tx1">
                    <a:lumMod val="65000"/>
                    <a:lumOff val="35000"/>
                  </a:schemeClr>
                </a:solidFill>
              </a:rPr>
              <a:t>Basic communication skills </a:t>
            </a:r>
            <a:r>
              <a:rPr lang="hi-IN" sz="2400" dirty="0" smtClean="0">
                <a:solidFill>
                  <a:schemeClr val="tx1">
                    <a:lumMod val="65000"/>
                    <a:lumOff val="35000"/>
                  </a:schemeClr>
                </a:solidFill>
              </a:rPr>
              <a:t>(</a:t>
            </a:r>
            <a:r>
              <a:rPr lang="en-US" sz="2400" dirty="0" smtClean="0">
                <a:solidFill>
                  <a:schemeClr val="tx1">
                    <a:lumMod val="65000"/>
                    <a:lumOff val="35000"/>
                  </a:schemeClr>
                </a:solidFill>
              </a:rPr>
              <a:t>Preferably in English and the Local Language</a:t>
            </a:r>
            <a:r>
              <a:rPr lang="hi-IN" sz="2400" dirty="0" smtClean="0">
                <a:solidFill>
                  <a:schemeClr val="tx1">
                    <a:lumMod val="65000"/>
                    <a:lumOff val="35000"/>
                  </a:schemeClr>
                </a:solidFill>
              </a:rPr>
              <a:t>)</a:t>
            </a:r>
            <a:r>
              <a:rPr lang="en-US" sz="2400" dirty="0" smtClean="0">
                <a:solidFill>
                  <a:schemeClr val="tx1">
                    <a:lumMod val="65000"/>
                    <a:lumOff val="35000"/>
                  </a:schemeClr>
                </a:solidFill>
              </a:rPr>
              <a:t> </a:t>
            </a:r>
          </a:p>
          <a:p>
            <a:pPr marL="457200" lvl="0" indent="-457200">
              <a:buFont typeface="Arial" pitchFamily="34" charset="0"/>
              <a:buChar char="•"/>
            </a:pPr>
            <a:r>
              <a:rPr lang="en-US" sz="2400" dirty="0" smtClean="0">
                <a:solidFill>
                  <a:schemeClr val="tx1">
                    <a:lumMod val="65000"/>
                    <a:lumOff val="35000"/>
                  </a:schemeClr>
                </a:solidFill>
              </a:rPr>
              <a:t>Basic Educational qualification </a:t>
            </a:r>
          </a:p>
          <a:p>
            <a:pPr marL="457200" lvl="0" indent="-457200">
              <a:buFont typeface="Arial" pitchFamily="34" charset="0"/>
              <a:buChar char="•"/>
            </a:pPr>
            <a:r>
              <a:rPr lang="en-US" sz="2400" dirty="0" smtClean="0">
                <a:solidFill>
                  <a:schemeClr val="tx1">
                    <a:lumMod val="65000"/>
                    <a:lumOff val="35000"/>
                  </a:schemeClr>
                </a:solidFill>
              </a:rPr>
              <a:t>Customer friendly approach with a Positive attitude</a:t>
            </a:r>
            <a:r>
              <a:rPr lang="hi-IN" sz="2400" dirty="0" smtClean="0">
                <a:solidFill>
                  <a:schemeClr val="tx1">
                    <a:lumMod val="65000"/>
                    <a:lumOff val="35000"/>
                  </a:schemeClr>
                </a:solidFill>
              </a:rPr>
              <a:t> </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Smart and Honest approach </a:t>
            </a:r>
          </a:p>
          <a:p>
            <a:pPr marL="457200" lvl="0" indent="-457200">
              <a:buFont typeface="Arial" pitchFamily="34" charset="0"/>
              <a:buChar char="•"/>
            </a:pPr>
            <a:r>
              <a:rPr lang="en-US" sz="2400" dirty="0" smtClean="0">
                <a:solidFill>
                  <a:schemeClr val="tx1">
                    <a:lumMod val="65000"/>
                    <a:lumOff val="35000"/>
                  </a:schemeClr>
                </a:solidFill>
              </a:rPr>
              <a:t>Basic accounting Skills </a:t>
            </a:r>
            <a:r>
              <a:rPr lang="en-US" sz="2400" dirty="0" smtClean="0"/>
              <a:t> </a:t>
            </a:r>
            <a:endParaRPr lang="en-US" sz="2400" dirty="0"/>
          </a:p>
        </p:txBody>
      </p:sp>
      <p:pic>
        <p:nvPicPr>
          <p:cNvPr id="2" name="Picture 1"/>
          <p:cNvPicPr>
            <a:picLocks noChangeAspect="1"/>
          </p:cNvPicPr>
          <p:nvPr/>
        </p:nvPicPr>
        <p:blipFill>
          <a:blip r:embed="rId5"/>
          <a:stretch>
            <a:fillRect/>
          </a:stretch>
        </p:blipFill>
        <p:spPr>
          <a:xfrm>
            <a:off x="1885950" y="874931"/>
            <a:ext cx="4610100" cy="1800078"/>
          </a:xfrm>
          <a:prstGeom prst="rect">
            <a:avLst/>
          </a:prstGeom>
        </p:spPr>
      </p:pic>
    </p:spTree>
  </p:cSld>
  <p:clrMapOvr>
    <a:masterClrMapping/>
  </p:clrMapOvr>
  <p:timing>
    <p:tnLst>
      <p:par>
        <p:cTn id="1" dur="indefinite" restart="never" nodeType="tmRoot"/>
      </p:par>
    </p:tnLst>
  </p:timing>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1066800" y="130314"/>
            <a:ext cx="7010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Types of Business Associates </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609600" y="1219200"/>
            <a:ext cx="7924800" cy="5262979"/>
          </a:xfrm>
          <a:prstGeom prst="rect">
            <a:avLst/>
          </a:prstGeom>
          <a:noFill/>
        </p:spPr>
        <p:txBody>
          <a:bodyPr wrap="square" rtlCol="0">
            <a:spAutoFit/>
          </a:bodyPr>
          <a:lstStyle/>
          <a:p>
            <a:r>
              <a:rPr lang="en-US" altLang="en-US" sz="2400" b="1" spc="100" dirty="0" smtClean="0">
                <a:solidFill>
                  <a:schemeClr val="tx1">
                    <a:lumMod val="65000"/>
                    <a:lumOff val="35000"/>
                  </a:schemeClr>
                </a:solidFill>
                <a:latin typeface="+mj-lt"/>
              </a:rPr>
              <a:t>Single Unit Business Associate: </a:t>
            </a:r>
          </a:p>
          <a:p>
            <a:endParaRPr lang="en-US" altLang="en-US" sz="2400" b="1" spc="100" dirty="0" smtClean="0">
              <a:solidFill>
                <a:schemeClr val="tx1">
                  <a:lumMod val="65000"/>
                  <a:lumOff val="35000"/>
                </a:schemeClr>
              </a:solidFill>
              <a:latin typeface="+mj-lt"/>
            </a:endParaRPr>
          </a:p>
          <a:p>
            <a:r>
              <a:rPr lang="en-US" sz="2400" dirty="0" smtClean="0">
                <a:solidFill>
                  <a:schemeClr val="tx1">
                    <a:lumMod val="65000"/>
                    <a:lumOff val="35000"/>
                  </a:schemeClr>
                </a:solidFill>
              </a:rPr>
              <a:t>A Business associates who represent a small area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territory of a particular pin</a:t>
            </a:r>
            <a:r>
              <a:rPr lang="hi-IN" sz="2400" dirty="0" smtClean="0">
                <a:solidFill>
                  <a:schemeClr val="tx1">
                    <a:lumMod val="65000"/>
                    <a:lumOff val="35000"/>
                  </a:schemeClr>
                </a:solidFill>
              </a:rPr>
              <a:t>-</a:t>
            </a:r>
            <a:r>
              <a:rPr lang="en-US" sz="2400" dirty="0" smtClean="0">
                <a:solidFill>
                  <a:schemeClr val="tx1">
                    <a:lumMod val="65000"/>
                    <a:lumOff val="35000"/>
                  </a:schemeClr>
                </a:solidFill>
              </a:rPr>
              <a:t>code or a complete pin</a:t>
            </a:r>
            <a:r>
              <a:rPr lang="hi-IN" sz="2400" dirty="0" smtClean="0">
                <a:solidFill>
                  <a:schemeClr val="tx1">
                    <a:lumMod val="65000"/>
                    <a:lumOff val="35000"/>
                  </a:schemeClr>
                </a:solidFill>
              </a:rPr>
              <a:t>-</a:t>
            </a:r>
            <a:r>
              <a:rPr lang="en-US" sz="2400" dirty="0" smtClean="0">
                <a:solidFill>
                  <a:schemeClr val="tx1">
                    <a:lumMod val="65000"/>
                    <a:lumOff val="35000"/>
                  </a:schemeClr>
                </a:solidFill>
              </a:rPr>
              <a:t>code are responsible for business development and serving the customers within the territory</a:t>
            </a:r>
            <a:r>
              <a:rPr lang="hi-IN" sz="2400" dirty="0" smtClean="0">
                <a:solidFill>
                  <a:schemeClr val="tx1">
                    <a:lumMod val="65000"/>
                    <a:lumOff val="35000"/>
                  </a:schemeClr>
                </a:solidFill>
              </a:rPr>
              <a:t>. </a:t>
            </a:r>
            <a:r>
              <a:rPr lang="en-US" sz="2400" dirty="0" smtClean="0">
                <a:solidFill>
                  <a:schemeClr val="tx1">
                    <a:lumMod val="65000"/>
                    <a:lumOff val="35000"/>
                  </a:schemeClr>
                </a:solidFill>
              </a:rPr>
              <a:t>All inbound shipments </a:t>
            </a:r>
            <a:r>
              <a:rPr lang="hi-IN" sz="2400" dirty="0" smtClean="0">
                <a:solidFill>
                  <a:schemeClr val="tx1">
                    <a:lumMod val="65000"/>
                    <a:lumOff val="35000"/>
                  </a:schemeClr>
                </a:solidFill>
              </a:rPr>
              <a:t>(</a:t>
            </a:r>
            <a:r>
              <a:rPr lang="en-US" sz="2400" dirty="0" smtClean="0">
                <a:solidFill>
                  <a:schemeClr val="tx1">
                    <a:lumMod val="65000"/>
                    <a:lumOff val="35000"/>
                  </a:schemeClr>
                </a:solidFill>
              </a:rPr>
              <a:t>documents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non-</a:t>
            </a:r>
            <a:r>
              <a:rPr lang="en-US" sz="2400" dirty="0" err="1" smtClean="0">
                <a:solidFill>
                  <a:schemeClr val="tx1">
                    <a:lumMod val="65000"/>
                    <a:lumOff val="35000"/>
                  </a:schemeClr>
                </a:solidFill>
              </a:rPr>
              <a:t>dox</a:t>
            </a:r>
            <a:r>
              <a:rPr lang="hi-IN" sz="2400" dirty="0" smtClean="0">
                <a:solidFill>
                  <a:schemeClr val="tx1">
                    <a:lumMod val="65000"/>
                    <a:lumOff val="35000"/>
                  </a:schemeClr>
                </a:solidFill>
              </a:rPr>
              <a:t>)</a:t>
            </a:r>
            <a:r>
              <a:rPr lang="en-US" sz="2400" dirty="0" smtClean="0">
                <a:solidFill>
                  <a:schemeClr val="tx1">
                    <a:lumMod val="65000"/>
                    <a:lumOff val="35000"/>
                  </a:schemeClr>
                </a:solidFill>
              </a:rPr>
              <a:t>, destined to his</a:t>
            </a:r>
            <a:r>
              <a:rPr lang="hi-IN" sz="2400" dirty="0" smtClean="0">
                <a:solidFill>
                  <a:schemeClr val="tx1">
                    <a:lumMod val="65000"/>
                    <a:lumOff val="35000"/>
                  </a:schemeClr>
                </a:solidFill>
              </a:rPr>
              <a:t>/</a:t>
            </a:r>
            <a:r>
              <a:rPr lang="en-US" sz="2400" dirty="0" smtClean="0">
                <a:solidFill>
                  <a:schemeClr val="tx1">
                    <a:lumMod val="65000"/>
                    <a:lumOff val="35000"/>
                  </a:schemeClr>
                </a:solidFill>
              </a:rPr>
              <a:t>her territory, will be served</a:t>
            </a:r>
            <a:r>
              <a:rPr lang="hi-IN" sz="2400" dirty="0" smtClean="0">
                <a:solidFill>
                  <a:schemeClr val="tx1">
                    <a:lumMod val="65000"/>
                    <a:lumOff val="35000"/>
                  </a:schemeClr>
                </a:solidFill>
              </a:rPr>
              <a:t>/ </a:t>
            </a:r>
            <a:r>
              <a:rPr lang="en-US" sz="2400" dirty="0" smtClean="0">
                <a:solidFill>
                  <a:schemeClr val="tx1">
                    <a:lumMod val="65000"/>
                    <a:lumOff val="35000"/>
                  </a:schemeClr>
                </a:solidFill>
              </a:rPr>
              <a:t>delivered to the consignees by BA</a:t>
            </a:r>
            <a:r>
              <a:rPr lang="hi-IN" sz="2400" dirty="0" smtClean="0">
                <a:solidFill>
                  <a:schemeClr val="tx1">
                    <a:lumMod val="65000"/>
                    <a:lumOff val="35000"/>
                  </a:schemeClr>
                </a:solidFill>
              </a:rPr>
              <a:t>’</a:t>
            </a:r>
            <a:r>
              <a:rPr lang="en-US" sz="2400" dirty="0" smtClean="0">
                <a:solidFill>
                  <a:schemeClr val="tx1">
                    <a:lumMod val="65000"/>
                    <a:lumOff val="35000"/>
                  </a:schemeClr>
                </a:solidFill>
              </a:rPr>
              <a:t>s appointed staffs only</a:t>
            </a:r>
            <a:r>
              <a:rPr lang="hi-IN" sz="2400" dirty="0" smtClean="0">
                <a:solidFill>
                  <a:schemeClr val="tx1">
                    <a:lumMod val="65000"/>
                    <a:lumOff val="35000"/>
                  </a:schemeClr>
                </a:solidFill>
              </a:rPr>
              <a:t>. </a:t>
            </a:r>
            <a:r>
              <a:rPr lang="en-US" sz="2400" dirty="0" smtClean="0">
                <a:solidFill>
                  <a:schemeClr val="tx1">
                    <a:lumMod val="65000"/>
                    <a:lumOff val="35000"/>
                  </a:schemeClr>
                </a:solidFill>
              </a:rPr>
              <a:t>Being an exclusive and authorized business associate of the territory</a:t>
            </a:r>
            <a:r>
              <a:rPr lang="hi-IN" sz="2400" dirty="0" smtClean="0">
                <a:solidFill>
                  <a:schemeClr val="tx1">
                    <a:lumMod val="65000"/>
                    <a:lumOff val="35000"/>
                  </a:schemeClr>
                </a:solidFill>
              </a:rPr>
              <a:t>/</a:t>
            </a:r>
            <a:r>
              <a:rPr lang="en-US" sz="2400" dirty="0" smtClean="0">
                <a:solidFill>
                  <a:schemeClr val="tx1">
                    <a:lumMod val="65000"/>
                    <a:lumOff val="35000"/>
                  </a:schemeClr>
                </a:solidFill>
              </a:rPr>
              <a:t>area, the BA is responsible for promotion of Brand Value of the Company </a:t>
            </a:r>
            <a:r>
              <a:rPr lang="hi-IN" sz="2400" dirty="0" smtClean="0">
                <a:solidFill>
                  <a:schemeClr val="tx1">
                    <a:lumMod val="65000"/>
                    <a:lumOff val="35000"/>
                  </a:schemeClr>
                </a:solidFill>
              </a:rPr>
              <a:t>(</a:t>
            </a:r>
            <a:r>
              <a:rPr lang="en-US" sz="2400" dirty="0" smtClean="0">
                <a:solidFill>
                  <a:schemeClr val="tx1">
                    <a:lumMod val="65000"/>
                    <a:lumOff val="35000"/>
                  </a:schemeClr>
                </a:solidFill>
              </a:rPr>
              <a:t>TRACKON</a:t>
            </a:r>
            <a:r>
              <a:rPr lang="hi-IN" sz="2400" dirty="0" smtClean="0">
                <a:solidFill>
                  <a:schemeClr val="tx1">
                    <a:lumMod val="65000"/>
                    <a:lumOff val="35000"/>
                  </a:schemeClr>
                </a:solidFill>
              </a:rPr>
              <a:t>) </a:t>
            </a:r>
            <a:r>
              <a:rPr lang="en-US" sz="2400" dirty="0" smtClean="0">
                <a:solidFill>
                  <a:schemeClr val="tx1">
                    <a:lumMod val="65000"/>
                    <a:lumOff val="35000"/>
                  </a:schemeClr>
                </a:solidFill>
              </a:rPr>
              <a:t>as per the guidelines set</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endParaRPr lang="en-US" sz="2400" dirty="0" smtClean="0">
              <a:solidFill>
                <a:schemeClr val="tx1">
                  <a:lumMod val="65000"/>
                  <a:lumOff val="35000"/>
                </a:schemeClr>
              </a:solidFill>
            </a:endParaRPr>
          </a:p>
          <a:p>
            <a:endParaRPr lang="en-US" sz="2400" dirty="0" smtClean="0"/>
          </a:p>
          <a:p>
            <a:endParaRPr lang="en-US" altLang="en-US" sz="2400" b="1" u="sng" spc="100" dirty="0" smtClean="0">
              <a:solidFill>
                <a:schemeClr val="tx1">
                  <a:lumMod val="65000"/>
                  <a:lumOff val="35000"/>
                </a:schemeClr>
              </a:solidFill>
              <a:latin typeface="+mj-lt"/>
            </a:endParaRPr>
          </a:p>
        </p:txBody>
      </p:sp>
    </p:spTree>
  </p:cSld>
  <p:clrMapOvr>
    <a:masterClrMapping/>
  </p:clrMapOvr>
  <p:timing>
    <p:tnLst>
      <p:par>
        <p:cTn id="1" dur="indefinite" restart="never" nodeType="tmRoot"/>
      </p:par>
    </p:tnLst>
  </p:timing>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762000" y="152400"/>
            <a:ext cx="7391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Single Unit Business Associate</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304800" y="762000"/>
            <a:ext cx="8382000" cy="5262979"/>
          </a:xfrm>
          <a:prstGeom prst="rect">
            <a:avLst/>
          </a:prstGeom>
          <a:noFill/>
        </p:spPr>
        <p:txBody>
          <a:bodyPr wrap="square" rtlCol="0">
            <a:spAutoFit/>
          </a:bodyPr>
          <a:lstStyle/>
          <a:p>
            <a:endParaRPr lang="en-US" sz="2400" dirty="0" smtClean="0">
              <a:solidFill>
                <a:schemeClr val="tx1">
                  <a:lumMod val="65000"/>
                  <a:lumOff val="35000"/>
                </a:schemeClr>
              </a:solidFill>
            </a:endParaRPr>
          </a:p>
          <a:p>
            <a:r>
              <a:rPr lang="en-US" sz="2400" b="1" dirty="0" smtClean="0">
                <a:solidFill>
                  <a:schemeClr val="tx1">
                    <a:lumMod val="65000"/>
                    <a:lumOff val="35000"/>
                  </a:schemeClr>
                </a:solidFill>
              </a:rPr>
              <a:t>The BA should have the basic Infrastructure</a:t>
            </a:r>
            <a:r>
              <a:rPr lang="hi-IN" sz="2400" b="1" dirty="0" smtClean="0">
                <a:solidFill>
                  <a:schemeClr val="tx1">
                    <a:lumMod val="65000"/>
                    <a:lumOff val="35000"/>
                  </a:schemeClr>
                </a:solidFill>
              </a:rPr>
              <a:t>:</a:t>
            </a:r>
            <a:endParaRPr lang="en-US" sz="2400" b="1"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An Office of 100/150 </a:t>
            </a:r>
            <a:r>
              <a:rPr lang="en-US" sz="2400" dirty="0" err="1" smtClean="0">
                <a:solidFill>
                  <a:schemeClr val="tx1">
                    <a:lumMod val="65000"/>
                    <a:lumOff val="35000"/>
                  </a:schemeClr>
                </a:solidFill>
              </a:rPr>
              <a:t>sqft</a:t>
            </a:r>
            <a:r>
              <a:rPr lang="en-US" sz="2400" dirty="0" smtClean="0">
                <a:solidFill>
                  <a:schemeClr val="tx1">
                    <a:lumMod val="65000"/>
                    <a:lumOff val="35000"/>
                  </a:schemeClr>
                </a:solidFill>
              </a:rPr>
              <a:t> @ a location visible from a distance</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Computer system</a:t>
            </a:r>
            <a:r>
              <a:rPr lang="hi-IN" sz="2400" dirty="0" smtClean="0">
                <a:solidFill>
                  <a:schemeClr val="tx1">
                    <a:lumMod val="65000"/>
                    <a:lumOff val="35000"/>
                  </a:schemeClr>
                </a:solidFill>
              </a:rPr>
              <a:t> (</a:t>
            </a:r>
            <a:r>
              <a:rPr lang="en-US" sz="2400" dirty="0" smtClean="0">
                <a:solidFill>
                  <a:schemeClr val="tx1">
                    <a:lumMod val="65000"/>
                    <a:lumOff val="35000"/>
                  </a:schemeClr>
                </a:solidFill>
              </a:rPr>
              <a:t>with printers</a:t>
            </a:r>
            <a:r>
              <a:rPr lang="hi-IN" sz="2400" dirty="0" smtClean="0">
                <a:solidFill>
                  <a:schemeClr val="tx1">
                    <a:lumMod val="65000"/>
                    <a:lumOff val="35000"/>
                  </a:schemeClr>
                </a:solidFill>
              </a:rPr>
              <a:t>)</a:t>
            </a:r>
            <a:r>
              <a:rPr lang="en-US" sz="2400" dirty="0" smtClean="0">
                <a:solidFill>
                  <a:schemeClr val="tx1">
                    <a:lumMod val="65000"/>
                    <a:lumOff val="35000"/>
                  </a:schemeClr>
                </a:solidFill>
              </a:rPr>
              <a:t>, weighing machines, Telephone and Internet connectivity</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Tables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Chairs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Lights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fans </a:t>
            </a:r>
            <a:r>
              <a:rPr lang="hi-IN" sz="2400" dirty="0" smtClean="0">
                <a:solidFill>
                  <a:schemeClr val="tx1">
                    <a:lumMod val="65000"/>
                    <a:lumOff val="35000"/>
                  </a:schemeClr>
                </a:solidFill>
              </a:rPr>
              <a:t>/</a:t>
            </a:r>
            <a:r>
              <a:rPr lang="en-US" sz="2400" dirty="0" smtClean="0">
                <a:solidFill>
                  <a:schemeClr val="tx1">
                    <a:lumMod val="65000"/>
                    <a:lumOff val="35000"/>
                  </a:schemeClr>
                </a:solidFill>
              </a:rPr>
              <a:t>ACs etc.</a:t>
            </a:r>
          </a:p>
          <a:p>
            <a:pPr marL="457200" lvl="0" indent="-457200">
              <a:buFont typeface="Arial" pitchFamily="34" charset="0"/>
              <a:buChar char="•"/>
            </a:pPr>
            <a:r>
              <a:rPr lang="en-US" sz="2400" dirty="0" smtClean="0">
                <a:solidFill>
                  <a:schemeClr val="tx1">
                    <a:lumMod val="65000"/>
                    <a:lumOff val="35000"/>
                  </a:schemeClr>
                </a:solidFill>
              </a:rPr>
              <a:t>At least 2 </a:t>
            </a:r>
            <a:r>
              <a:rPr lang="hi-IN" sz="2400" dirty="0" smtClean="0">
                <a:solidFill>
                  <a:schemeClr val="tx1">
                    <a:lumMod val="65000"/>
                    <a:lumOff val="35000"/>
                  </a:schemeClr>
                </a:solidFill>
              </a:rPr>
              <a:t>/</a:t>
            </a:r>
            <a:r>
              <a:rPr lang="en-US" sz="2400" dirty="0" smtClean="0">
                <a:solidFill>
                  <a:schemeClr val="tx1">
                    <a:lumMod val="65000"/>
                    <a:lumOff val="35000"/>
                  </a:schemeClr>
                </a:solidFill>
              </a:rPr>
              <a:t>3 manpower to handle the inward and out ward Shipments, attend the Walk</a:t>
            </a:r>
            <a:r>
              <a:rPr lang="hi-IN" sz="2400" dirty="0" smtClean="0">
                <a:solidFill>
                  <a:schemeClr val="tx1">
                    <a:lumMod val="65000"/>
                    <a:lumOff val="35000"/>
                  </a:schemeClr>
                </a:solidFill>
              </a:rPr>
              <a:t>-</a:t>
            </a:r>
            <a:r>
              <a:rPr lang="en-US" sz="2400" dirty="0" smtClean="0">
                <a:solidFill>
                  <a:schemeClr val="tx1">
                    <a:lumMod val="65000"/>
                    <a:lumOff val="35000"/>
                  </a:schemeClr>
                </a:solidFill>
              </a:rPr>
              <a:t>in customers and their queries</a:t>
            </a:r>
            <a:r>
              <a:rPr lang="hi-IN" sz="2400" dirty="0" smtClean="0">
                <a:solidFill>
                  <a:schemeClr val="tx1">
                    <a:lumMod val="65000"/>
                    <a:lumOff val="35000"/>
                  </a:schemeClr>
                </a:solidFill>
              </a:rPr>
              <a:t>. </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Should put up a Signage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Glow sign board outside the office</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As a part of branding, Office interiors should have the right color shade</a:t>
            </a:r>
            <a:r>
              <a:rPr lang="hi-IN" sz="2400" dirty="0" smtClean="0">
                <a:solidFill>
                  <a:schemeClr val="tx1">
                    <a:lumMod val="65000"/>
                    <a:lumOff val="35000"/>
                  </a:schemeClr>
                </a:solidFill>
              </a:rPr>
              <a:t> (</a:t>
            </a:r>
            <a:r>
              <a:rPr lang="en-US" sz="2400" dirty="0" smtClean="0">
                <a:solidFill>
                  <a:schemeClr val="tx1">
                    <a:lumMod val="65000"/>
                    <a:lumOff val="35000"/>
                  </a:schemeClr>
                </a:solidFill>
              </a:rPr>
              <a:t>reporting RO to share the color shade and the layout</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endParaRPr lang="en-US" sz="2400" dirty="0" smtClean="0"/>
          </a:p>
          <a:p>
            <a:endParaRPr lang="en-US" altLang="en-US" sz="2400" b="1" u="sng" spc="100" dirty="0" smtClean="0">
              <a:solidFill>
                <a:schemeClr val="tx1">
                  <a:lumMod val="65000"/>
                  <a:lumOff val="35000"/>
                </a:schemeClr>
              </a:solidFill>
              <a:latin typeface="+mj-lt"/>
            </a:endParaRPr>
          </a:p>
        </p:txBody>
      </p:sp>
      <p:pic>
        <p:nvPicPr>
          <p:cNvPr id="1028" name="Picture 4" descr="Image result for office automation"/>
          <p:cNvPicPr>
            <a:picLocks noChangeAspect="1" noChangeArrowheads="1"/>
          </p:cNvPicPr>
          <p:nvPr/>
        </p:nvPicPr>
        <p:blipFill>
          <a:blip r:embed="rId5" cstate="print">
            <a:extLst>
              <a:ext uri="{28A0092B-C50C-407E-A947-70E740481C1C}">
                <a14:useLocalDpi xmlns:a14="http://schemas.microsoft.com/office/drawing/2010/main" val="0"/>
              </a:ext>
            </a:extLst>
          </a:blip>
          <a:srcRect/>
          <a:stretch>
            <a:fillRect/>
          </a:stretch>
        </p:blipFill>
        <p:spPr bwMode="auto">
          <a:xfrm>
            <a:off x="5640030" y="4927500"/>
            <a:ext cx="3465870" cy="1896087"/>
          </a:xfrm>
          <a:prstGeom prst="rect">
            <a:avLst/>
          </a:prstGeom>
          <a:noFill/>
          <a:extLst>
            <a:ext uri="{909E8E84-426E-40DD-AFC4-6F175D3DCCD1}">
              <a14:hiddenFill xmlns:a14="http://schemas.microsoft.com/office/drawing/2010/main">
                <a:solidFill>
                  <a:srgbClr val="FFFFFF"/>
                </a:solidFill>
              </a14:hiddenFill>
            </a:ext>
          </a:extLst>
        </p:spPr>
      </p:pic>
    </p:spTree>
  </p:cSld>
  <p:clrMapOvr>
    <a:masterClrMapping/>
  </p:clrMapOvr>
  <p:timing>
    <p:tnLst>
      <p:par>
        <p:cTn id="1" dur="indefinite" restart="never" nodeType="tmRoot"/>
      </p:par>
    </p:tnLst>
  </p:timing>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762000" y="152400"/>
            <a:ext cx="7391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Master Business Associate</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304800" y="762000"/>
            <a:ext cx="8382000" cy="5632311"/>
          </a:xfrm>
          <a:prstGeom prst="rect">
            <a:avLst/>
          </a:prstGeom>
          <a:noFill/>
        </p:spPr>
        <p:txBody>
          <a:bodyPr wrap="square" rtlCol="0">
            <a:spAutoFit/>
          </a:bodyPr>
          <a:lstStyle/>
          <a:p>
            <a:endParaRPr lang="en-US" sz="2400"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Master Business Associate: </a:t>
            </a:r>
          </a:p>
          <a:p>
            <a:endParaRPr lang="en-US" sz="2400" dirty="0" smtClean="0"/>
          </a:p>
          <a:p>
            <a:r>
              <a:rPr lang="en-US" sz="2400" dirty="0" smtClean="0">
                <a:solidFill>
                  <a:schemeClr val="tx1">
                    <a:lumMod val="65000"/>
                    <a:lumOff val="35000"/>
                  </a:schemeClr>
                </a:solidFill>
              </a:rPr>
              <a:t>An associate who represents an Area</a:t>
            </a:r>
            <a:r>
              <a:rPr lang="hi-IN" sz="2400" dirty="0" smtClean="0">
                <a:solidFill>
                  <a:schemeClr val="tx1">
                    <a:lumMod val="65000"/>
                    <a:lumOff val="35000"/>
                  </a:schemeClr>
                </a:solidFill>
              </a:rPr>
              <a:t>/</a:t>
            </a:r>
            <a:r>
              <a:rPr lang="en-US" sz="2400" dirty="0" smtClean="0">
                <a:solidFill>
                  <a:schemeClr val="tx1">
                    <a:lumMod val="65000"/>
                    <a:lumOff val="35000"/>
                  </a:schemeClr>
                </a:solidFill>
              </a:rPr>
              <a:t>bigger territory </a:t>
            </a:r>
            <a:r>
              <a:rPr lang="hi-IN" sz="2400" dirty="0" smtClean="0">
                <a:solidFill>
                  <a:schemeClr val="tx1">
                    <a:lumMod val="65000"/>
                    <a:lumOff val="35000"/>
                  </a:schemeClr>
                </a:solidFill>
              </a:rPr>
              <a:t>(</a:t>
            </a:r>
            <a:r>
              <a:rPr lang="en-US" sz="2400" dirty="0" smtClean="0">
                <a:solidFill>
                  <a:schemeClr val="tx1">
                    <a:lumMod val="65000"/>
                    <a:lumOff val="35000"/>
                  </a:schemeClr>
                </a:solidFill>
              </a:rPr>
              <a:t>covering few pin</a:t>
            </a:r>
            <a:r>
              <a:rPr lang="hi-IN" sz="2400" dirty="0" smtClean="0">
                <a:solidFill>
                  <a:schemeClr val="tx1">
                    <a:lumMod val="65000"/>
                    <a:lumOff val="35000"/>
                  </a:schemeClr>
                </a:solidFill>
              </a:rPr>
              <a:t>-</a:t>
            </a:r>
            <a:r>
              <a:rPr lang="en-US" sz="2400" dirty="0" smtClean="0">
                <a:solidFill>
                  <a:schemeClr val="tx1">
                    <a:lumMod val="65000"/>
                    <a:lumOff val="35000"/>
                  </a:schemeClr>
                </a:solidFill>
              </a:rPr>
              <a:t>codes</a:t>
            </a:r>
            <a:r>
              <a:rPr lang="hi-IN" sz="2400" dirty="0" smtClean="0">
                <a:solidFill>
                  <a:schemeClr val="tx1">
                    <a:lumMod val="65000"/>
                    <a:lumOff val="35000"/>
                  </a:schemeClr>
                </a:solidFill>
              </a:rPr>
              <a:t>)</a:t>
            </a:r>
            <a:r>
              <a:rPr lang="en-US" sz="2400" dirty="0" smtClean="0">
                <a:solidFill>
                  <a:schemeClr val="tx1">
                    <a:lumMod val="65000"/>
                    <a:lumOff val="35000"/>
                  </a:schemeClr>
                </a:solidFill>
              </a:rPr>
              <a:t>, within the jurisdiction of a Regional office in a Major city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town, having more no of Business associates reporting to him</a:t>
            </a:r>
            <a:r>
              <a:rPr lang="hi-IN" sz="2400" dirty="0" smtClean="0">
                <a:solidFill>
                  <a:schemeClr val="tx1">
                    <a:lumMod val="65000"/>
                    <a:lumOff val="35000"/>
                  </a:schemeClr>
                </a:solidFill>
              </a:rPr>
              <a:t>/</a:t>
            </a:r>
            <a:r>
              <a:rPr lang="en-US" sz="2400" dirty="0" smtClean="0">
                <a:solidFill>
                  <a:schemeClr val="tx1">
                    <a:lumMod val="65000"/>
                    <a:lumOff val="35000"/>
                  </a:schemeClr>
                </a:solidFill>
              </a:rPr>
              <a:t>her</a:t>
            </a:r>
            <a:r>
              <a:rPr lang="hi-IN" sz="2400" dirty="0" smtClean="0">
                <a:solidFill>
                  <a:schemeClr val="tx1">
                    <a:lumMod val="65000"/>
                    <a:lumOff val="35000"/>
                  </a:schemeClr>
                </a:solidFill>
              </a:rPr>
              <a:t>. </a:t>
            </a:r>
            <a:r>
              <a:rPr lang="en-US" sz="2400" dirty="0" smtClean="0">
                <a:solidFill>
                  <a:schemeClr val="tx1">
                    <a:lumMod val="65000"/>
                    <a:lumOff val="35000"/>
                  </a:schemeClr>
                </a:solidFill>
              </a:rPr>
              <a:t>The Associate is responsible for the overall business &amp; network development of the entire area, Operations and Client Servicing</a:t>
            </a:r>
            <a:r>
              <a:rPr lang="hi-IN" sz="2400" dirty="0" smtClean="0">
                <a:solidFill>
                  <a:schemeClr val="tx1">
                    <a:lumMod val="65000"/>
                    <a:lumOff val="35000"/>
                  </a:schemeClr>
                </a:solidFill>
              </a:rPr>
              <a:t>. </a:t>
            </a:r>
            <a:r>
              <a:rPr lang="en-US" sz="2400" dirty="0" smtClean="0">
                <a:solidFill>
                  <a:schemeClr val="tx1">
                    <a:lumMod val="65000"/>
                    <a:lumOff val="35000"/>
                  </a:schemeClr>
                </a:solidFill>
              </a:rPr>
              <a:t>He</a:t>
            </a:r>
            <a:r>
              <a:rPr lang="hi-IN" sz="2400" dirty="0" smtClean="0">
                <a:solidFill>
                  <a:schemeClr val="tx1">
                    <a:lumMod val="65000"/>
                    <a:lumOff val="35000"/>
                  </a:schemeClr>
                </a:solidFill>
              </a:rPr>
              <a:t>/</a:t>
            </a:r>
            <a:r>
              <a:rPr lang="en-US" sz="2400" dirty="0" smtClean="0">
                <a:solidFill>
                  <a:schemeClr val="tx1">
                    <a:lumMod val="65000"/>
                    <a:lumOff val="35000"/>
                  </a:schemeClr>
                </a:solidFill>
              </a:rPr>
              <a:t>She is also responsible for Brand building across his</a:t>
            </a:r>
            <a:r>
              <a:rPr lang="hi-IN" sz="2400" dirty="0" smtClean="0">
                <a:solidFill>
                  <a:schemeClr val="tx1">
                    <a:lumMod val="65000"/>
                    <a:lumOff val="35000"/>
                  </a:schemeClr>
                </a:solidFill>
              </a:rPr>
              <a:t>/</a:t>
            </a:r>
            <a:r>
              <a:rPr lang="en-US" sz="2400" dirty="0" smtClean="0">
                <a:solidFill>
                  <a:schemeClr val="tx1">
                    <a:lumMod val="65000"/>
                    <a:lumOff val="35000"/>
                  </a:schemeClr>
                </a:solidFill>
              </a:rPr>
              <a:t>her territory and ensuring all the reporting BAs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Single Unit Business Associates</a:t>
            </a:r>
            <a:r>
              <a:rPr lang="hi-IN" sz="2400" dirty="0" smtClean="0">
                <a:solidFill>
                  <a:schemeClr val="tx1">
                    <a:lumMod val="65000"/>
                    <a:lumOff val="35000"/>
                  </a:schemeClr>
                </a:solidFill>
              </a:rPr>
              <a:t>)</a:t>
            </a:r>
            <a:r>
              <a:rPr lang="en-US" sz="2400" dirty="0" smtClean="0">
                <a:solidFill>
                  <a:schemeClr val="tx1">
                    <a:lumMod val="65000"/>
                    <a:lumOff val="35000"/>
                  </a:schemeClr>
                </a:solidFill>
              </a:rPr>
              <a:t>, meets the criteria of basic Infra and visibility</a:t>
            </a:r>
            <a:r>
              <a:rPr lang="hi-IN" sz="2400" dirty="0" smtClean="0">
                <a:solidFill>
                  <a:schemeClr val="tx1">
                    <a:lumMod val="65000"/>
                    <a:lumOff val="35000"/>
                  </a:schemeClr>
                </a:solidFill>
              </a:rPr>
              <a:t>. </a:t>
            </a:r>
            <a:r>
              <a:rPr lang="en-US" sz="2400" dirty="0" smtClean="0">
                <a:solidFill>
                  <a:schemeClr val="tx1">
                    <a:lumMod val="65000"/>
                    <a:lumOff val="35000"/>
                  </a:schemeClr>
                </a:solidFill>
              </a:rPr>
              <a:t>All bookings and connections from this territory will be routed thru Master BA</a:t>
            </a:r>
            <a:r>
              <a:rPr lang="hi-IN" sz="2400" dirty="0" smtClean="0">
                <a:solidFill>
                  <a:schemeClr val="tx1">
                    <a:lumMod val="65000"/>
                    <a:lumOff val="35000"/>
                  </a:schemeClr>
                </a:solidFill>
              </a:rPr>
              <a:t>’</a:t>
            </a:r>
            <a:r>
              <a:rPr lang="en-US" sz="2400" dirty="0" smtClean="0">
                <a:solidFill>
                  <a:schemeClr val="tx1">
                    <a:lumMod val="65000"/>
                    <a:lumOff val="35000"/>
                  </a:schemeClr>
                </a:solidFill>
              </a:rPr>
              <a:t>s office</a:t>
            </a:r>
            <a:r>
              <a:rPr lang="hi-IN" sz="2400" dirty="0" smtClean="0">
                <a:solidFill>
                  <a:schemeClr val="tx1">
                    <a:lumMod val="65000"/>
                    <a:lumOff val="35000"/>
                  </a:schemeClr>
                </a:solidFill>
              </a:rPr>
              <a:t>. </a:t>
            </a:r>
            <a:endParaRPr lang="en-US" sz="2400" dirty="0" smtClean="0">
              <a:solidFill>
                <a:schemeClr val="tx1">
                  <a:lumMod val="65000"/>
                  <a:lumOff val="35000"/>
                </a:schemeClr>
              </a:solidFill>
            </a:endParaRPr>
          </a:p>
          <a:p>
            <a:endParaRPr lang="en-US" sz="2400" dirty="0" smtClean="0"/>
          </a:p>
          <a:p>
            <a:endParaRPr lang="en-US" altLang="en-US" sz="2400" b="1" u="sng" spc="100" dirty="0" smtClean="0">
              <a:solidFill>
                <a:schemeClr val="tx1">
                  <a:lumMod val="65000"/>
                  <a:lumOff val="35000"/>
                </a:schemeClr>
              </a:solidFill>
              <a:latin typeface="+mj-lt"/>
            </a:endParaRPr>
          </a:p>
        </p:txBody>
      </p:sp>
    </p:spTree>
  </p:cSld>
  <p:clrMapOvr>
    <a:masterClrMapping/>
  </p:clrMapOvr>
  <p:timing>
    <p:tnLst>
      <p:par>
        <p:cTn id="1" dur="indefinite" restart="never" nodeType="tmRoot"/>
      </p:par>
    </p:tnLst>
  </p:timing>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762000" y="152400"/>
            <a:ext cx="7391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Master Business Associate</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304800" y="762000"/>
            <a:ext cx="8382000" cy="6370975"/>
          </a:xfrm>
          <a:prstGeom prst="rect">
            <a:avLst/>
          </a:prstGeom>
          <a:noFill/>
        </p:spPr>
        <p:txBody>
          <a:bodyPr wrap="square" rtlCol="0">
            <a:spAutoFit/>
          </a:bodyPr>
          <a:lstStyle/>
          <a:p>
            <a:endParaRPr lang="en-US" sz="2400"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The required </a:t>
            </a:r>
            <a:r>
              <a:rPr lang="en-US" altLang="en-US" sz="2400" b="1" spc="100" dirty="0" err="1" smtClean="0">
                <a:solidFill>
                  <a:schemeClr val="tx1">
                    <a:lumMod val="65000"/>
                    <a:lumOff val="35000"/>
                  </a:schemeClr>
                </a:solidFill>
                <a:latin typeface="+mj-lt"/>
              </a:rPr>
              <a:t>Infra’s</a:t>
            </a:r>
            <a:r>
              <a:rPr lang="en-US" altLang="en-US" sz="2400" b="1" spc="100" dirty="0" smtClean="0">
                <a:solidFill>
                  <a:schemeClr val="tx1">
                    <a:lumMod val="65000"/>
                    <a:lumOff val="35000"/>
                  </a:schemeClr>
                </a:solidFill>
                <a:latin typeface="+mj-lt"/>
              </a:rPr>
              <a:t>:</a:t>
            </a:r>
          </a:p>
          <a:p>
            <a:endParaRPr lang="en-US" sz="2400" dirty="0" smtClean="0"/>
          </a:p>
          <a:p>
            <a:pPr marL="457200" lvl="0" indent="-457200">
              <a:buFont typeface="Arial" pitchFamily="34" charset="0"/>
              <a:buChar char="•"/>
            </a:pPr>
            <a:r>
              <a:rPr lang="en-US" sz="2400" dirty="0" smtClean="0">
                <a:solidFill>
                  <a:schemeClr val="tx1">
                    <a:lumMod val="65000"/>
                    <a:lumOff val="35000"/>
                  </a:schemeClr>
                </a:solidFill>
              </a:rPr>
              <a:t>An office of 500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1500 </a:t>
            </a:r>
            <a:r>
              <a:rPr lang="en-US" sz="2400" dirty="0" err="1" smtClean="0">
                <a:solidFill>
                  <a:schemeClr val="tx1">
                    <a:lumMod val="65000"/>
                    <a:lumOff val="35000"/>
                  </a:schemeClr>
                </a:solidFill>
              </a:rPr>
              <a:t>sqft</a:t>
            </a:r>
            <a:r>
              <a:rPr lang="en-US" sz="2400" dirty="0" smtClean="0">
                <a:solidFill>
                  <a:schemeClr val="tx1">
                    <a:lumMod val="65000"/>
                    <a:lumOff val="35000"/>
                  </a:schemeClr>
                </a:solidFill>
              </a:rPr>
              <a:t> @ a prominent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strategic location in the City</a:t>
            </a:r>
            <a:r>
              <a:rPr lang="hi-IN" sz="2400" dirty="0" smtClean="0">
                <a:solidFill>
                  <a:schemeClr val="tx1">
                    <a:lumMod val="65000"/>
                    <a:lumOff val="35000"/>
                  </a:schemeClr>
                </a:solidFill>
              </a:rPr>
              <a:t>. </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Minimum Two Computers with Scanners, Printers, Weighing machines &amp; Telephone with internet connectivity</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Tables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Sorting racks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Chairs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Lights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fans </a:t>
            </a:r>
            <a:r>
              <a:rPr lang="hi-IN" sz="2400" dirty="0" smtClean="0">
                <a:solidFill>
                  <a:schemeClr val="tx1">
                    <a:lumMod val="65000"/>
                    <a:lumOff val="35000"/>
                  </a:schemeClr>
                </a:solidFill>
              </a:rPr>
              <a:t>/</a:t>
            </a:r>
            <a:r>
              <a:rPr lang="en-US" sz="2400" dirty="0" smtClean="0">
                <a:solidFill>
                  <a:schemeClr val="tx1">
                    <a:lumMod val="65000"/>
                    <a:lumOff val="35000"/>
                  </a:schemeClr>
                </a:solidFill>
              </a:rPr>
              <a:t>ACs etc</a:t>
            </a:r>
          </a:p>
          <a:p>
            <a:pPr marL="457200" lvl="0" indent="-457200">
              <a:buFont typeface="Arial" pitchFamily="34" charset="0"/>
              <a:buChar char="•"/>
            </a:pPr>
            <a:r>
              <a:rPr lang="en-US" sz="2400" dirty="0" smtClean="0">
                <a:solidFill>
                  <a:schemeClr val="tx1">
                    <a:lumMod val="65000"/>
                    <a:lumOff val="35000"/>
                  </a:schemeClr>
                </a:solidFill>
              </a:rPr>
              <a:t>At least 4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5 manpower to handle the inward and out ward Shipments, attend the Walk</a:t>
            </a:r>
            <a:r>
              <a:rPr lang="hi-IN" sz="2400" dirty="0" smtClean="0">
                <a:solidFill>
                  <a:schemeClr val="tx1">
                    <a:lumMod val="65000"/>
                    <a:lumOff val="35000"/>
                  </a:schemeClr>
                </a:solidFill>
              </a:rPr>
              <a:t>-</a:t>
            </a:r>
            <a:r>
              <a:rPr lang="en-US" sz="2400" dirty="0" smtClean="0">
                <a:solidFill>
                  <a:schemeClr val="tx1">
                    <a:lumMod val="65000"/>
                    <a:lumOff val="35000"/>
                  </a:schemeClr>
                </a:solidFill>
              </a:rPr>
              <a:t>in customers and address customer complaints</a:t>
            </a:r>
            <a:r>
              <a:rPr lang="hi-IN" sz="2400" dirty="0" smtClean="0">
                <a:solidFill>
                  <a:schemeClr val="tx1">
                    <a:lumMod val="65000"/>
                    <a:lumOff val="35000"/>
                  </a:schemeClr>
                </a:solidFill>
              </a:rPr>
              <a:t>. </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Should put up a Signage </a:t>
            </a:r>
            <a:r>
              <a:rPr lang="hi-IN" sz="2400" dirty="0" smtClean="0">
                <a:solidFill>
                  <a:schemeClr val="tx1">
                    <a:lumMod val="65000"/>
                    <a:lumOff val="35000"/>
                  </a:schemeClr>
                </a:solidFill>
              </a:rPr>
              <a:t>/ </a:t>
            </a:r>
            <a:r>
              <a:rPr lang="en-US" sz="2400" dirty="0" smtClean="0">
                <a:solidFill>
                  <a:schemeClr val="tx1">
                    <a:lumMod val="65000"/>
                    <a:lumOff val="35000"/>
                  </a:schemeClr>
                </a:solidFill>
              </a:rPr>
              <a:t>Glow sign board outside the office</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pPr marL="457200" lvl="0" indent="-457200">
              <a:buFont typeface="Arial" pitchFamily="34" charset="0"/>
              <a:buChar char="•"/>
            </a:pPr>
            <a:r>
              <a:rPr lang="en-US" sz="2400" dirty="0" smtClean="0">
                <a:solidFill>
                  <a:schemeClr val="tx1">
                    <a:lumMod val="65000"/>
                    <a:lumOff val="35000"/>
                  </a:schemeClr>
                </a:solidFill>
              </a:rPr>
              <a:t>As a part of branding, Office interiors should have the right color shade </a:t>
            </a:r>
            <a:r>
              <a:rPr lang="hi-IN" sz="2400" dirty="0" smtClean="0">
                <a:solidFill>
                  <a:schemeClr val="tx1">
                    <a:lumMod val="65000"/>
                    <a:lumOff val="35000"/>
                  </a:schemeClr>
                </a:solidFill>
              </a:rPr>
              <a:t>(</a:t>
            </a:r>
            <a:r>
              <a:rPr lang="en-US" sz="2400" dirty="0" smtClean="0">
                <a:solidFill>
                  <a:schemeClr val="tx1">
                    <a:lumMod val="65000"/>
                    <a:lumOff val="35000"/>
                  </a:schemeClr>
                </a:solidFill>
              </a:rPr>
              <a:t>reporting RO to share the color shade and the layout</a:t>
            </a:r>
            <a:r>
              <a:rPr lang="hi-IN" sz="2400" dirty="0" smtClean="0">
                <a:solidFill>
                  <a:schemeClr val="tx1">
                    <a:lumMod val="65000"/>
                    <a:lumOff val="35000"/>
                  </a:schemeClr>
                </a:solidFill>
              </a:rPr>
              <a:t>).</a:t>
            </a:r>
            <a:endParaRPr lang="en-US" sz="2400" dirty="0" smtClean="0">
              <a:solidFill>
                <a:schemeClr val="tx1">
                  <a:lumMod val="65000"/>
                  <a:lumOff val="35000"/>
                </a:schemeClr>
              </a:solidFill>
            </a:endParaRPr>
          </a:p>
          <a:p>
            <a:endParaRPr lang="en-US" sz="2400" dirty="0" smtClean="0"/>
          </a:p>
          <a:p>
            <a:endParaRPr lang="en-US" altLang="en-US" sz="2400" b="1" u="sng" spc="100" dirty="0" smtClean="0">
              <a:solidFill>
                <a:schemeClr val="tx1">
                  <a:lumMod val="65000"/>
                  <a:lumOff val="35000"/>
                </a:schemeClr>
              </a:solidFill>
              <a:latin typeface="+mj-lt"/>
            </a:endParaRPr>
          </a:p>
        </p:txBody>
      </p:sp>
    </p:spTree>
  </p:cSld>
  <p:clrMapOvr>
    <a:masterClrMapping/>
  </p:clrMapOvr>
  <p:timing>
    <p:tnLst>
      <p:par>
        <p:cTn id="1" dur="indefinite" restart="never" nodeType="tmRoot"/>
      </p:par>
    </p:tnLst>
  </p:timing>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762000" y="152400"/>
            <a:ext cx="7391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Super Business Associate</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228600" y="1004530"/>
            <a:ext cx="8686800" cy="4985980"/>
          </a:xfrm>
          <a:prstGeom prst="rect">
            <a:avLst/>
          </a:prstGeom>
          <a:noFill/>
        </p:spPr>
        <p:txBody>
          <a:bodyPr wrap="square" rtlCol="0">
            <a:spAutoFit/>
          </a:bodyPr>
          <a:lstStyle/>
          <a:p>
            <a:r>
              <a:rPr lang="en-US" altLang="en-US" sz="2400" b="1" spc="100" dirty="0" smtClean="0">
                <a:solidFill>
                  <a:schemeClr val="tx1">
                    <a:lumMod val="65000"/>
                    <a:lumOff val="35000"/>
                  </a:schemeClr>
                </a:solidFill>
                <a:latin typeface="+mj-lt"/>
              </a:rPr>
              <a:t>Super Business Associate:</a:t>
            </a:r>
          </a:p>
          <a:p>
            <a:endParaRPr lang="en-US" altLang="en-US" sz="800" b="1" spc="100" dirty="0" smtClean="0">
              <a:solidFill>
                <a:schemeClr val="tx1">
                  <a:lumMod val="65000"/>
                  <a:lumOff val="35000"/>
                </a:schemeClr>
              </a:solidFill>
              <a:latin typeface="+mj-lt"/>
            </a:endParaRPr>
          </a:p>
          <a:p>
            <a:r>
              <a:rPr lang="en-US" sz="2200" dirty="0" smtClean="0">
                <a:solidFill>
                  <a:schemeClr val="tx1">
                    <a:lumMod val="65000"/>
                    <a:lumOff val="35000"/>
                  </a:schemeClr>
                </a:solidFill>
              </a:rPr>
              <a:t>A Super Business Associate</a:t>
            </a:r>
            <a:r>
              <a:rPr lang="hi-IN" sz="2200" dirty="0" smtClean="0">
                <a:solidFill>
                  <a:schemeClr val="tx1">
                    <a:lumMod val="65000"/>
                    <a:lumOff val="35000"/>
                  </a:schemeClr>
                </a:solidFill>
              </a:rPr>
              <a:t>’</a:t>
            </a:r>
            <a:r>
              <a:rPr lang="en-US" sz="2200" dirty="0" smtClean="0">
                <a:solidFill>
                  <a:schemeClr val="tx1">
                    <a:lumMod val="65000"/>
                    <a:lumOff val="35000"/>
                  </a:schemeClr>
                </a:solidFill>
              </a:rPr>
              <a:t>s functions are almost similar as Master</a:t>
            </a:r>
            <a:r>
              <a:rPr lang="hi-IN" sz="2200" dirty="0" smtClean="0">
                <a:solidFill>
                  <a:schemeClr val="tx1">
                    <a:lumMod val="65000"/>
                    <a:lumOff val="35000"/>
                  </a:schemeClr>
                </a:solidFill>
              </a:rPr>
              <a:t>’</a:t>
            </a:r>
            <a:r>
              <a:rPr lang="en-US" sz="2200" dirty="0" smtClean="0">
                <a:solidFill>
                  <a:schemeClr val="tx1">
                    <a:lumMod val="65000"/>
                    <a:lumOff val="35000"/>
                  </a:schemeClr>
                </a:solidFill>
              </a:rPr>
              <a:t>s</a:t>
            </a:r>
            <a:r>
              <a:rPr lang="hi-IN" sz="2200" dirty="0" smtClean="0">
                <a:solidFill>
                  <a:schemeClr val="tx1">
                    <a:lumMod val="65000"/>
                    <a:lumOff val="35000"/>
                  </a:schemeClr>
                </a:solidFill>
              </a:rPr>
              <a:t>. </a:t>
            </a:r>
            <a:r>
              <a:rPr lang="en-US" sz="2200" dirty="0" smtClean="0">
                <a:solidFill>
                  <a:schemeClr val="tx1">
                    <a:lumMod val="65000"/>
                    <a:lumOff val="35000"/>
                  </a:schemeClr>
                </a:solidFill>
              </a:rPr>
              <a:t>The difference is only in territory</a:t>
            </a:r>
            <a:r>
              <a:rPr lang="hi-IN" sz="2200" dirty="0" smtClean="0">
                <a:solidFill>
                  <a:schemeClr val="tx1">
                    <a:lumMod val="65000"/>
                    <a:lumOff val="35000"/>
                  </a:schemeClr>
                </a:solidFill>
              </a:rPr>
              <a:t>. </a:t>
            </a:r>
            <a:r>
              <a:rPr lang="en-US" sz="2200" dirty="0" smtClean="0">
                <a:solidFill>
                  <a:schemeClr val="tx1">
                    <a:lumMod val="65000"/>
                    <a:lumOff val="35000"/>
                  </a:schemeClr>
                </a:solidFill>
              </a:rPr>
              <a:t>A Super Business Associate, operates from an Outstation location e</a:t>
            </a:r>
            <a:r>
              <a:rPr lang="hi-IN" sz="2200" dirty="0" smtClean="0">
                <a:solidFill>
                  <a:schemeClr val="tx1">
                    <a:lumMod val="65000"/>
                    <a:lumOff val="35000"/>
                  </a:schemeClr>
                </a:solidFill>
              </a:rPr>
              <a:t>.</a:t>
            </a:r>
            <a:r>
              <a:rPr lang="en-US" sz="2200" dirty="0" smtClean="0">
                <a:solidFill>
                  <a:schemeClr val="tx1">
                    <a:lumMod val="65000"/>
                    <a:lumOff val="35000"/>
                  </a:schemeClr>
                </a:solidFill>
              </a:rPr>
              <a:t>g District Headquarter but a Master Business associate operates from a Major city</a:t>
            </a:r>
            <a:r>
              <a:rPr lang="hi-IN" sz="2200" dirty="0" smtClean="0">
                <a:solidFill>
                  <a:schemeClr val="tx1">
                    <a:lumMod val="65000"/>
                    <a:lumOff val="35000"/>
                  </a:schemeClr>
                </a:solidFill>
              </a:rPr>
              <a:t>/</a:t>
            </a:r>
            <a:r>
              <a:rPr lang="en-US" sz="2200" dirty="0" smtClean="0">
                <a:solidFill>
                  <a:schemeClr val="tx1">
                    <a:lumMod val="65000"/>
                    <a:lumOff val="35000"/>
                  </a:schemeClr>
                </a:solidFill>
              </a:rPr>
              <a:t>Town</a:t>
            </a:r>
            <a:r>
              <a:rPr lang="hi-IN" sz="2200" dirty="0" smtClean="0">
                <a:solidFill>
                  <a:schemeClr val="tx1">
                    <a:lumMod val="65000"/>
                    <a:lumOff val="35000"/>
                  </a:schemeClr>
                </a:solidFill>
              </a:rPr>
              <a:t>.</a:t>
            </a:r>
            <a:r>
              <a:rPr lang="en-US" sz="2200" dirty="0" smtClean="0">
                <a:solidFill>
                  <a:schemeClr val="tx1">
                    <a:lumMod val="65000"/>
                    <a:lumOff val="35000"/>
                  </a:schemeClr>
                </a:solidFill>
              </a:rPr>
              <a:t>SBA</a:t>
            </a:r>
            <a:r>
              <a:rPr lang="hi-IN" sz="2200" dirty="0" smtClean="0">
                <a:solidFill>
                  <a:schemeClr val="tx1">
                    <a:lumMod val="65000"/>
                    <a:lumOff val="35000"/>
                  </a:schemeClr>
                </a:solidFill>
              </a:rPr>
              <a:t>’</a:t>
            </a:r>
            <a:r>
              <a:rPr lang="en-US" sz="2200" dirty="0" smtClean="0">
                <a:solidFill>
                  <a:schemeClr val="tx1">
                    <a:lumMod val="65000"/>
                    <a:lumOff val="35000"/>
                  </a:schemeClr>
                </a:solidFill>
              </a:rPr>
              <a:t>s territory is wide and large</a:t>
            </a:r>
            <a:r>
              <a:rPr lang="hi-IN" sz="2200" dirty="0" smtClean="0">
                <a:solidFill>
                  <a:schemeClr val="tx1">
                    <a:lumMod val="65000"/>
                    <a:lumOff val="35000"/>
                  </a:schemeClr>
                </a:solidFill>
              </a:rPr>
              <a:t>. </a:t>
            </a:r>
            <a:r>
              <a:rPr lang="en-US" sz="2200" dirty="0" smtClean="0">
                <a:solidFill>
                  <a:schemeClr val="tx1">
                    <a:lumMod val="65000"/>
                    <a:lumOff val="35000"/>
                  </a:schemeClr>
                </a:solidFill>
              </a:rPr>
              <a:t>Ideally, covers almost a District of a State</a:t>
            </a:r>
            <a:r>
              <a:rPr lang="hi-IN" sz="2200" dirty="0" smtClean="0">
                <a:solidFill>
                  <a:schemeClr val="tx1">
                    <a:lumMod val="65000"/>
                    <a:lumOff val="35000"/>
                  </a:schemeClr>
                </a:solidFill>
              </a:rPr>
              <a:t>. </a:t>
            </a:r>
            <a:r>
              <a:rPr lang="en-US" sz="2200" dirty="0" smtClean="0">
                <a:solidFill>
                  <a:schemeClr val="tx1">
                    <a:lumMod val="65000"/>
                    <a:lumOff val="35000"/>
                  </a:schemeClr>
                </a:solidFill>
              </a:rPr>
              <a:t>Covering many pin</a:t>
            </a:r>
            <a:r>
              <a:rPr lang="hi-IN" sz="2200" dirty="0" smtClean="0">
                <a:solidFill>
                  <a:schemeClr val="tx1">
                    <a:lumMod val="65000"/>
                    <a:lumOff val="35000"/>
                  </a:schemeClr>
                </a:solidFill>
              </a:rPr>
              <a:t>-</a:t>
            </a:r>
            <a:r>
              <a:rPr lang="en-US" sz="2200" dirty="0" smtClean="0">
                <a:solidFill>
                  <a:schemeClr val="tx1">
                    <a:lumMod val="65000"/>
                    <a:lumOff val="35000"/>
                  </a:schemeClr>
                </a:solidFill>
              </a:rPr>
              <a:t>codes in that particular district, having minimum 10nos</a:t>
            </a:r>
            <a:r>
              <a:rPr lang="hi-IN" sz="2200" dirty="0" smtClean="0">
                <a:solidFill>
                  <a:schemeClr val="tx1">
                    <a:lumMod val="65000"/>
                    <a:lumOff val="35000"/>
                  </a:schemeClr>
                </a:solidFill>
              </a:rPr>
              <a:t>+ </a:t>
            </a:r>
            <a:r>
              <a:rPr lang="en-US" sz="2200" dirty="0" smtClean="0">
                <a:solidFill>
                  <a:schemeClr val="tx1">
                    <a:lumMod val="65000"/>
                    <a:lumOff val="35000"/>
                  </a:schemeClr>
                </a:solidFill>
              </a:rPr>
              <a:t>single unit Business associates reporting to him</a:t>
            </a:r>
            <a:r>
              <a:rPr lang="hi-IN" sz="2200" dirty="0" smtClean="0">
                <a:solidFill>
                  <a:schemeClr val="tx1">
                    <a:lumMod val="65000"/>
                    <a:lumOff val="35000"/>
                  </a:schemeClr>
                </a:solidFill>
              </a:rPr>
              <a:t>/</a:t>
            </a:r>
            <a:r>
              <a:rPr lang="en-US" sz="2200" dirty="0" smtClean="0">
                <a:solidFill>
                  <a:schemeClr val="tx1">
                    <a:lumMod val="65000"/>
                    <a:lumOff val="35000"/>
                  </a:schemeClr>
                </a:solidFill>
              </a:rPr>
              <a:t>her</a:t>
            </a:r>
            <a:r>
              <a:rPr lang="hi-IN" sz="2200" dirty="0" smtClean="0">
                <a:solidFill>
                  <a:schemeClr val="tx1">
                    <a:lumMod val="65000"/>
                    <a:lumOff val="35000"/>
                  </a:schemeClr>
                </a:solidFill>
              </a:rPr>
              <a:t>. </a:t>
            </a:r>
            <a:r>
              <a:rPr lang="en-US" sz="2200" dirty="0" smtClean="0">
                <a:solidFill>
                  <a:schemeClr val="tx1">
                    <a:lumMod val="65000"/>
                    <a:lumOff val="35000"/>
                  </a:schemeClr>
                </a:solidFill>
              </a:rPr>
              <a:t>The SBA is responsible for the overall business &amp;network development of the entire District, Operations and Client Servicing</a:t>
            </a:r>
            <a:r>
              <a:rPr lang="hi-IN" sz="2200" dirty="0" smtClean="0">
                <a:solidFill>
                  <a:schemeClr val="tx1">
                    <a:lumMod val="65000"/>
                    <a:lumOff val="35000"/>
                  </a:schemeClr>
                </a:solidFill>
              </a:rPr>
              <a:t>.</a:t>
            </a:r>
            <a:r>
              <a:rPr lang="en-US" sz="2200" dirty="0" smtClean="0">
                <a:solidFill>
                  <a:schemeClr val="tx1">
                    <a:lumMod val="65000"/>
                    <a:lumOff val="35000"/>
                  </a:schemeClr>
                </a:solidFill>
              </a:rPr>
              <a:t> In</a:t>
            </a:r>
            <a:r>
              <a:rPr lang="hi-IN" sz="2200" dirty="0" smtClean="0">
                <a:solidFill>
                  <a:schemeClr val="tx1">
                    <a:lumMod val="65000"/>
                    <a:lumOff val="35000"/>
                  </a:schemeClr>
                </a:solidFill>
              </a:rPr>
              <a:t>-</a:t>
            </a:r>
            <a:r>
              <a:rPr lang="en-US" sz="2200" dirty="0" smtClean="0">
                <a:solidFill>
                  <a:schemeClr val="tx1">
                    <a:lumMod val="65000"/>
                    <a:lumOff val="35000"/>
                  </a:schemeClr>
                </a:solidFill>
              </a:rPr>
              <a:t>short, it</a:t>
            </a:r>
            <a:r>
              <a:rPr lang="hi-IN" sz="2200" dirty="0" smtClean="0">
                <a:solidFill>
                  <a:schemeClr val="tx1">
                    <a:lumMod val="65000"/>
                    <a:lumOff val="35000"/>
                  </a:schemeClr>
                </a:solidFill>
              </a:rPr>
              <a:t>’</a:t>
            </a:r>
            <a:r>
              <a:rPr lang="en-US" sz="2200" dirty="0" smtClean="0">
                <a:solidFill>
                  <a:schemeClr val="tx1">
                    <a:lumMod val="65000"/>
                    <a:lumOff val="35000"/>
                  </a:schemeClr>
                </a:solidFill>
              </a:rPr>
              <a:t>s an extended branch of TRACKON in that Region </a:t>
            </a:r>
            <a:r>
              <a:rPr lang="hi-IN" sz="2200" dirty="0" smtClean="0">
                <a:solidFill>
                  <a:schemeClr val="tx1">
                    <a:lumMod val="65000"/>
                    <a:lumOff val="35000"/>
                  </a:schemeClr>
                </a:solidFill>
              </a:rPr>
              <a:t>/ </a:t>
            </a:r>
            <a:r>
              <a:rPr lang="en-US" sz="2200" dirty="0" smtClean="0">
                <a:solidFill>
                  <a:schemeClr val="tx1">
                    <a:lumMod val="65000"/>
                    <a:lumOff val="35000"/>
                  </a:schemeClr>
                </a:solidFill>
              </a:rPr>
              <a:t>District</a:t>
            </a:r>
            <a:r>
              <a:rPr lang="hi-IN" sz="2200" dirty="0" smtClean="0">
                <a:solidFill>
                  <a:schemeClr val="tx1">
                    <a:lumMod val="65000"/>
                    <a:lumOff val="35000"/>
                  </a:schemeClr>
                </a:solidFill>
              </a:rPr>
              <a:t>. </a:t>
            </a:r>
            <a:r>
              <a:rPr lang="en-US" sz="2200" dirty="0" smtClean="0">
                <a:solidFill>
                  <a:schemeClr val="tx1">
                    <a:lumMod val="65000"/>
                    <a:lumOff val="35000"/>
                  </a:schemeClr>
                </a:solidFill>
              </a:rPr>
              <a:t>He</a:t>
            </a:r>
            <a:r>
              <a:rPr lang="hi-IN" sz="2200" dirty="0" smtClean="0">
                <a:solidFill>
                  <a:schemeClr val="tx1">
                    <a:lumMod val="65000"/>
                    <a:lumOff val="35000"/>
                  </a:schemeClr>
                </a:solidFill>
              </a:rPr>
              <a:t>/</a:t>
            </a:r>
            <a:r>
              <a:rPr lang="en-US" sz="2200" dirty="0" smtClean="0">
                <a:solidFill>
                  <a:schemeClr val="tx1">
                    <a:lumMod val="65000"/>
                    <a:lumOff val="35000"/>
                  </a:schemeClr>
                </a:solidFill>
              </a:rPr>
              <a:t>She is also responsible for Brand building across the district and ensuring all the reporting BA’s</a:t>
            </a:r>
            <a:r>
              <a:rPr lang="hi-IN" sz="2200" dirty="0" smtClean="0">
                <a:solidFill>
                  <a:schemeClr val="tx1">
                    <a:lumMod val="65000"/>
                    <a:lumOff val="35000"/>
                  </a:schemeClr>
                </a:solidFill>
              </a:rPr>
              <a:t>(</a:t>
            </a:r>
            <a:r>
              <a:rPr lang="en-US" sz="2200" dirty="0" smtClean="0">
                <a:solidFill>
                  <a:schemeClr val="tx1">
                    <a:lumMod val="65000"/>
                    <a:lumOff val="35000"/>
                  </a:schemeClr>
                </a:solidFill>
              </a:rPr>
              <a:t>Single Unit Business Associates</a:t>
            </a:r>
            <a:r>
              <a:rPr lang="hi-IN" sz="2200" dirty="0" smtClean="0">
                <a:solidFill>
                  <a:schemeClr val="tx1">
                    <a:lumMod val="65000"/>
                    <a:lumOff val="35000"/>
                  </a:schemeClr>
                </a:solidFill>
              </a:rPr>
              <a:t>)</a:t>
            </a:r>
            <a:r>
              <a:rPr lang="en-US" sz="2200" dirty="0" smtClean="0">
                <a:solidFill>
                  <a:schemeClr val="tx1">
                    <a:lumMod val="65000"/>
                    <a:lumOff val="35000"/>
                  </a:schemeClr>
                </a:solidFill>
              </a:rPr>
              <a:t>, meets the criteria of basic Infra and visibility</a:t>
            </a:r>
            <a:r>
              <a:rPr lang="hi-IN" sz="2200" dirty="0" smtClean="0">
                <a:solidFill>
                  <a:schemeClr val="tx1">
                    <a:lumMod val="65000"/>
                    <a:lumOff val="35000"/>
                  </a:schemeClr>
                </a:solidFill>
              </a:rPr>
              <a:t>. </a:t>
            </a:r>
            <a:r>
              <a:rPr lang="en-US" sz="2200" dirty="0" smtClean="0">
                <a:solidFill>
                  <a:schemeClr val="tx1">
                    <a:lumMod val="65000"/>
                    <a:lumOff val="35000"/>
                  </a:schemeClr>
                </a:solidFill>
              </a:rPr>
              <a:t>All bookings and connections from this territory</a:t>
            </a:r>
            <a:r>
              <a:rPr lang="hi-IN" sz="2200" dirty="0" smtClean="0">
                <a:solidFill>
                  <a:schemeClr val="tx1">
                    <a:lumMod val="65000"/>
                    <a:lumOff val="35000"/>
                  </a:schemeClr>
                </a:solidFill>
              </a:rPr>
              <a:t>/ </a:t>
            </a:r>
            <a:r>
              <a:rPr lang="en-US" sz="2200" dirty="0" smtClean="0">
                <a:solidFill>
                  <a:schemeClr val="tx1">
                    <a:lumMod val="65000"/>
                    <a:lumOff val="35000"/>
                  </a:schemeClr>
                </a:solidFill>
              </a:rPr>
              <a:t>District will be routed thru Super BA</a:t>
            </a:r>
            <a:r>
              <a:rPr lang="hi-IN" sz="2200" dirty="0" smtClean="0">
                <a:solidFill>
                  <a:schemeClr val="tx1">
                    <a:lumMod val="65000"/>
                    <a:lumOff val="35000"/>
                  </a:schemeClr>
                </a:solidFill>
              </a:rPr>
              <a:t>’</a:t>
            </a:r>
            <a:r>
              <a:rPr lang="en-US" sz="2200" dirty="0" smtClean="0">
                <a:solidFill>
                  <a:schemeClr val="tx1">
                    <a:lumMod val="65000"/>
                    <a:lumOff val="35000"/>
                  </a:schemeClr>
                </a:solidFill>
              </a:rPr>
              <a:t>s office</a:t>
            </a:r>
            <a:r>
              <a:rPr lang="hi-IN" sz="2200" dirty="0" smtClean="0">
                <a:solidFill>
                  <a:schemeClr val="tx1">
                    <a:lumMod val="65000"/>
                    <a:lumOff val="35000"/>
                  </a:schemeClr>
                </a:solidFill>
              </a:rPr>
              <a:t>.</a:t>
            </a:r>
            <a:endParaRPr lang="en-US" sz="2200" dirty="0" smtClean="0">
              <a:solidFill>
                <a:schemeClr val="tx1">
                  <a:lumMod val="65000"/>
                  <a:lumOff val="35000"/>
                </a:schemeClr>
              </a:solidFill>
            </a:endParaRPr>
          </a:p>
        </p:txBody>
      </p:sp>
    </p:spTree>
  </p:cSld>
  <p:clrMapOvr>
    <a:masterClrMapping/>
  </p:clrMapOvr>
  <p:timing>
    <p:tnLst>
      <p:par>
        <p:cTn id="1" dur="indefinite" restart="never" nodeType="tmRoot"/>
      </p:par>
    </p:tnLst>
  </p:timing>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09800" y="152400"/>
            <a:ext cx="4953000" cy="646331"/>
          </a:xfrm>
          <a:prstGeom prst="rect">
            <a:avLst/>
          </a:prstGeom>
        </p:spPr>
        <p:txBody>
          <a:bodyPr>
            <a:spAutoFit/>
          </a:bodyPr>
          <a:lstStyle/>
          <a:p>
            <a:pPr>
              <a:defRPr/>
            </a:pPr>
            <a:endParaRPr lang="en-US" sz="3600" dirty="0">
              <a:solidFill>
                <a:srgbClr val="C00000"/>
              </a:solidFill>
              <a:latin typeface="Arial" pitchFamily="34" charset="0"/>
              <a:cs typeface="Arial" pitchFamily="34" charset="0"/>
            </a:endParaRPr>
          </a:p>
        </p:txBody>
      </p:sp>
      <p:sp>
        <p:nvSpPr>
          <p:cNvPr id="12" name="Rectangle 11">
            <a:extLst>
              <a:ext uri="{FF2B5EF4-FFF2-40B4-BE49-F238E27FC236}">
                <a16:creationId xmlns:a16="http://schemas.microsoft.com/office/drawing/2014/main" id="{5532805C-4E2A-46E4-8D85-C8EFA3CDCA79}"/>
              </a:ext>
            </a:extLst>
          </p:cNvPr>
          <p:cNvSpPr/>
          <p:nvPr/>
        </p:nvSpPr>
        <p:spPr>
          <a:xfrm>
            <a:off x="762000" y="152400"/>
            <a:ext cx="7391400" cy="707886"/>
          </a:xfrm>
          <a:prstGeom prst="rect">
            <a:avLst/>
          </a:prstGeom>
        </p:spPr>
        <p:txBody>
          <a:bodyPr wrap="square">
            <a:spAutoFit/>
          </a:bodyPr>
          <a:lstStyle/>
          <a:p>
            <a:pPr>
              <a:defRPr/>
            </a:pPr>
            <a:r>
              <a:rPr lang="en-US" sz="4000" dirty="0" smtClean="0">
                <a:solidFill>
                  <a:srgbClr val="C00000"/>
                </a:solidFill>
                <a:latin typeface="Arial" pitchFamily="34" charset="0"/>
                <a:cs typeface="Arial" pitchFamily="34" charset="0"/>
              </a:rPr>
              <a:t>Super Business Associate</a:t>
            </a:r>
            <a:endParaRPr lang="en-US" sz="3600" dirty="0">
              <a:solidFill>
                <a:srgbClr val="C00000"/>
              </a:solidFill>
              <a:latin typeface="Arial" pitchFamily="34" charset="0"/>
              <a:cs typeface="Arial" pitchFamily="34" charset="0"/>
            </a:endParaRPr>
          </a:p>
        </p:txBody>
      </p:sp>
      <p:sp>
        <p:nvSpPr>
          <p:cNvPr id="15" name="TextBox 14"/>
          <p:cNvSpPr txBox="1"/>
          <p:nvPr/>
        </p:nvSpPr>
        <p:spPr>
          <a:xfrm>
            <a:off x="381000" y="1066800"/>
            <a:ext cx="8001000" cy="5286062"/>
          </a:xfrm>
          <a:prstGeom prst="rect">
            <a:avLst/>
          </a:prstGeom>
          <a:noFill/>
        </p:spPr>
        <p:txBody>
          <a:bodyPr wrap="square" rtlCol="0">
            <a:spAutoFit/>
          </a:bodyPr>
          <a:lstStyle/>
          <a:p>
            <a:r>
              <a:rPr lang="en-US" altLang="en-US" sz="2400" b="1" spc="100" dirty="0" smtClean="0">
                <a:solidFill>
                  <a:schemeClr val="tx1">
                    <a:lumMod val="65000"/>
                    <a:lumOff val="35000"/>
                  </a:schemeClr>
                </a:solidFill>
              </a:rPr>
              <a:t>The required </a:t>
            </a:r>
            <a:r>
              <a:rPr lang="en-US" altLang="en-US" sz="2400" b="1" spc="100" dirty="0" err="1" smtClean="0">
                <a:solidFill>
                  <a:schemeClr val="tx1">
                    <a:lumMod val="65000"/>
                    <a:lumOff val="35000"/>
                  </a:schemeClr>
                </a:solidFill>
              </a:rPr>
              <a:t>Infra’s</a:t>
            </a:r>
            <a:r>
              <a:rPr lang="en-US" altLang="en-US" sz="2400" b="1" spc="100" dirty="0" smtClean="0">
                <a:solidFill>
                  <a:schemeClr val="tx1">
                    <a:lumMod val="65000"/>
                    <a:lumOff val="35000"/>
                  </a:schemeClr>
                </a:solidFill>
              </a:rPr>
              <a:t>:</a:t>
            </a:r>
          </a:p>
          <a:p>
            <a:endParaRPr lang="en-US" altLang="en-US" sz="800" b="1" spc="100" dirty="0" smtClean="0">
              <a:solidFill>
                <a:schemeClr val="tx1">
                  <a:lumMod val="65000"/>
                  <a:lumOff val="35000"/>
                </a:schemeClr>
              </a:solidFill>
              <a:latin typeface="+mj-lt"/>
            </a:endParaRPr>
          </a:p>
          <a:p>
            <a:pPr marL="457200" lvl="0" indent="-457200">
              <a:buFont typeface="Arial" pitchFamily="34" charset="0"/>
              <a:buChar char="•"/>
            </a:pPr>
            <a:r>
              <a:rPr lang="en-US" sz="2350" dirty="0" smtClean="0">
                <a:solidFill>
                  <a:schemeClr val="tx1">
                    <a:lumMod val="65000"/>
                    <a:lumOff val="35000"/>
                  </a:schemeClr>
                </a:solidFill>
              </a:rPr>
              <a:t>An office of 500 </a:t>
            </a:r>
            <a:r>
              <a:rPr lang="hi-IN" sz="2350" dirty="0" smtClean="0">
                <a:solidFill>
                  <a:schemeClr val="tx1">
                    <a:lumMod val="65000"/>
                    <a:lumOff val="35000"/>
                  </a:schemeClr>
                </a:solidFill>
              </a:rPr>
              <a:t>/</a:t>
            </a:r>
            <a:r>
              <a:rPr lang="en-US" sz="2350" dirty="0" smtClean="0">
                <a:solidFill>
                  <a:schemeClr val="tx1">
                    <a:lumMod val="65000"/>
                    <a:lumOff val="35000"/>
                  </a:schemeClr>
                </a:solidFill>
              </a:rPr>
              <a:t>1500 </a:t>
            </a:r>
            <a:r>
              <a:rPr lang="en-US" sz="2350" dirty="0" err="1" smtClean="0">
                <a:solidFill>
                  <a:schemeClr val="tx1">
                    <a:lumMod val="65000"/>
                    <a:lumOff val="35000"/>
                  </a:schemeClr>
                </a:solidFill>
              </a:rPr>
              <a:t>sqft</a:t>
            </a:r>
            <a:r>
              <a:rPr lang="en-US" sz="2350" dirty="0" smtClean="0">
                <a:solidFill>
                  <a:schemeClr val="tx1">
                    <a:lumMod val="65000"/>
                    <a:lumOff val="35000"/>
                  </a:schemeClr>
                </a:solidFill>
              </a:rPr>
              <a:t> @ a prominent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strategic location in the district town</a:t>
            </a:r>
            <a:r>
              <a:rPr lang="hi-IN" sz="2350" dirty="0" smtClean="0">
                <a:solidFill>
                  <a:schemeClr val="tx1">
                    <a:lumMod val="65000"/>
                    <a:lumOff val="35000"/>
                  </a:schemeClr>
                </a:solidFill>
              </a:rPr>
              <a:t>. </a:t>
            </a:r>
            <a:endParaRPr lang="en-US" sz="2350" dirty="0" smtClean="0">
              <a:solidFill>
                <a:schemeClr val="tx1">
                  <a:lumMod val="65000"/>
                  <a:lumOff val="35000"/>
                </a:schemeClr>
              </a:solidFill>
            </a:endParaRPr>
          </a:p>
          <a:p>
            <a:pPr marL="457200" lvl="0" indent="-457200">
              <a:buFont typeface="Arial" pitchFamily="34" charset="0"/>
              <a:buChar char="•"/>
            </a:pPr>
            <a:r>
              <a:rPr lang="en-US" sz="2350" dirty="0" smtClean="0">
                <a:solidFill>
                  <a:schemeClr val="tx1">
                    <a:lumMod val="65000"/>
                    <a:lumOff val="35000"/>
                  </a:schemeClr>
                </a:solidFill>
              </a:rPr>
              <a:t>Minimum 2</a:t>
            </a:r>
            <a:r>
              <a:rPr lang="hi-IN" sz="2350" dirty="0" smtClean="0">
                <a:solidFill>
                  <a:schemeClr val="tx1">
                    <a:lumMod val="65000"/>
                    <a:lumOff val="35000"/>
                  </a:schemeClr>
                </a:solidFill>
              </a:rPr>
              <a:t>/</a:t>
            </a:r>
            <a:r>
              <a:rPr lang="en-US" sz="2350" dirty="0" smtClean="0">
                <a:solidFill>
                  <a:schemeClr val="tx1">
                    <a:lumMod val="65000"/>
                    <a:lumOff val="35000"/>
                  </a:schemeClr>
                </a:solidFill>
              </a:rPr>
              <a:t>3 Computers with Scanners, Printers, Weighing machines &amp; Telephone with internet connectivity</a:t>
            </a:r>
            <a:r>
              <a:rPr lang="hi-IN" sz="2350" dirty="0" smtClean="0">
                <a:solidFill>
                  <a:schemeClr val="tx1">
                    <a:lumMod val="65000"/>
                    <a:lumOff val="35000"/>
                  </a:schemeClr>
                </a:solidFill>
              </a:rPr>
              <a:t>.</a:t>
            </a:r>
            <a:endParaRPr lang="en-US" sz="2350" dirty="0" smtClean="0">
              <a:solidFill>
                <a:schemeClr val="tx1">
                  <a:lumMod val="65000"/>
                  <a:lumOff val="35000"/>
                </a:schemeClr>
              </a:solidFill>
            </a:endParaRPr>
          </a:p>
          <a:p>
            <a:pPr marL="457200" lvl="0" indent="-457200">
              <a:buFont typeface="Arial" pitchFamily="34" charset="0"/>
              <a:buChar char="•"/>
            </a:pPr>
            <a:r>
              <a:rPr lang="en-US" sz="2350" dirty="0" smtClean="0">
                <a:solidFill>
                  <a:schemeClr val="tx1">
                    <a:lumMod val="65000"/>
                    <a:lumOff val="35000"/>
                  </a:schemeClr>
                </a:solidFill>
              </a:rPr>
              <a:t>Tables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Sorting racks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Chairs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Lights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fans </a:t>
            </a:r>
            <a:r>
              <a:rPr lang="hi-IN" sz="2350" dirty="0" smtClean="0">
                <a:solidFill>
                  <a:schemeClr val="tx1">
                    <a:lumMod val="65000"/>
                    <a:lumOff val="35000"/>
                  </a:schemeClr>
                </a:solidFill>
              </a:rPr>
              <a:t>/</a:t>
            </a:r>
            <a:r>
              <a:rPr lang="en-US" sz="2350" dirty="0" smtClean="0">
                <a:solidFill>
                  <a:schemeClr val="tx1">
                    <a:lumMod val="65000"/>
                    <a:lumOff val="35000"/>
                  </a:schemeClr>
                </a:solidFill>
              </a:rPr>
              <a:t>ACs etc.</a:t>
            </a:r>
          </a:p>
          <a:p>
            <a:pPr marL="457200" lvl="0" indent="-457200">
              <a:buFont typeface="Arial" pitchFamily="34" charset="0"/>
              <a:buChar char="•"/>
            </a:pPr>
            <a:r>
              <a:rPr lang="en-US" sz="2350" dirty="0" smtClean="0">
                <a:solidFill>
                  <a:schemeClr val="tx1">
                    <a:lumMod val="65000"/>
                    <a:lumOff val="35000"/>
                  </a:schemeClr>
                </a:solidFill>
              </a:rPr>
              <a:t>At least 7</a:t>
            </a:r>
            <a:r>
              <a:rPr lang="hi-IN" sz="2350" dirty="0" smtClean="0">
                <a:solidFill>
                  <a:schemeClr val="tx1">
                    <a:lumMod val="65000"/>
                    <a:lumOff val="35000"/>
                  </a:schemeClr>
                </a:solidFill>
              </a:rPr>
              <a:t>/ </a:t>
            </a:r>
            <a:r>
              <a:rPr lang="en-US" sz="2350" dirty="0" smtClean="0">
                <a:solidFill>
                  <a:schemeClr val="tx1">
                    <a:lumMod val="65000"/>
                    <a:lumOff val="35000"/>
                  </a:schemeClr>
                </a:solidFill>
              </a:rPr>
              <a:t>8 manpower to handle the inward and out ward Shipments, attend the Walk</a:t>
            </a:r>
            <a:r>
              <a:rPr lang="hi-IN" sz="2350" dirty="0" smtClean="0">
                <a:solidFill>
                  <a:schemeClr val="tx1">
                    <a:lumMod val="65000"/>
                    <a:lumOff val="35000"/>
                  </a:schemeClr>
                </a:solidFill>
              </a:rPr>
              <a:t>-</a:t>
            </a:r>
            <a:r>
              <a:rPr lang="en-US" sz="2350" dirty="0" smtClean="0">
                <a:solidFill>
                  <a:schemeClr val="tx1">
                    <a:lumMod val="65000"/>
                    <a:lumOff val="35000"/>
                  </a:schemeClr>
                </a:solidFill>
              </a:rPr>
              <a:t>in customers and address customer complaints</a:t>
            </a:r>
            <a:r>
              <a:rPr lang="hi-IN" sz="2350" dirty="0" smtClean="0">
                <a:solidFill>
                  <a:schemeClr val="tx1">
                    <a:lumMod val="65000"/>
                    <a:lumOff val="35000"/>
                  </a:schemeClr>
                </a:solidFill>
              </a:rPr>
              <a:t>. </a:t>
            </a:r>
            <a:endParaRPr lang="en-US" sz="2350" dirty="0" smtClean="0">
              <a:solidFill>
                <a:schemeClr val="tx1">
                  <a:lumMod val="65000"/>
                  <a:lumOff val="35000"/>
                </a:schemeClr>
              </a:solidFill>
            </a:endParaRPr>
          </a:p>
          <a:p>
            <a:pPr marL="457200" lvl="0" indent="-457200">
              <a:buFont typeface="Arial" pitchFamily="34" charset="0"/>
              <a:buChar char="•"/>
            </a:pPr>
            <a:r>
              <a:rPr lang="en-US" sz="2350" dirty="0" smtClean="0">
                <a:solidFill>
                  <a:schemeClr val="tx1">
                    <a:lumMod val="65000"/>
                    <a:lumOff val="35000"/>
                  </a:schemeClr>
                </a:solidFill>
              </a:rPr>
              <a:t>Should put up a Signage </a:t>
            </a:r>
            <a:r>
              <a:rPr lang="hi-IN" sz="2350" dirty="0" smtClean="0">
                <a:solidFill>
                  <a:schemeClr val="tx1">
                    <a:lumMod val="65000"/>
                    <a:lumOff val="35000"/>
                  </a:schemeClr>
                </a:solidFill>
              </a:rPr>
              <a:t>/ </a:t>
            </a:r>
            <a:r>
              <a:rPr lang="en-US" sz="2350" dirty="0" smtClean="0">
                <a:solidFill>
                  <a:schemeClr val="tx1">
                    <a:lumMod val="65000"/>
                    <a:lumOff val="35000"/>
                  </a:schemeClr>
                </a:solidFill>
              </a:rPr>
              <a:t>Glow sign board outside the office</a:t>
            </a:r>
            <a:r>
              <a:rPr lang="hi-IN" sz="2350" dirty="0" smtClean="0">
                <a:solidFill>
                  <a:schemeClr val="tx1">
                    <a:lumMod val="65000"/>
                    <a:lumOff val="35000"/>
                  </a:schemeClr>
                </a:solidFill>
              </a:rPr>
              <a:t>.</a:t>
            </a:r>
            <a:endParaRPr lang="en-US" sz="2350" dirty="0" smtClean="0">
              <a:solidFill>
                <a:schemeClr val="tx1">
                  <a:lumMod val="65000"/>
                  <a:lumOff val="35000"/>
                </a:schemeClr>
              </a:solidFill>
            </a:endParaRPr>
          </a:p>
          <a:p>
            <a:pPr marL="457200" lvl="0" indent="-457200">
              <a:buFont typeface="Arial" pitchFamily="34" charset="0"/>
              <a:buChar char="•"/>
            </a:pPr>
            <a:r>
              <a:rPr lang="en-US" sz="2350" dirty="0" smtClean="0">
                <a:solidFill>
                  <a:schemeClr val="tx1">
                    <a:lumMod val="65000"/>
                    <a:lumOff val="35000"/>
                  </a:schemeClr>
                </a:solidFill>
              </a:rPr>
              <a:t>As a part of branding, Office interiors should have the right color shade </a:t>
            </a:r>
            <a:r>
              <a:rPr lang="hi-IN" sz="2350" dirty="0" smtClean="0">
                <a:solidFill>
                  <a:schemeClr val="tx1">
                    <a:lumMod val="65000"/>
                    <a:lumOff val="35000"/>
                  </a:schemeClr>
                </a:solidFill>
              </a:rPr>
              <a:t>(</a:t>
            </a:r>
            <a:r>
              <a:rPr lang="en-US" sz="2350" dirty="0" smtClean="0">
                <a:solidFill>
                  <a:schemeClr val="tx1">
                    <a:lumMod val="65000"/>
                    <a:lumOff val="35000"/>
                  </a:schemeClr>
                </a:solidFill>
              </a:rPr>
              <a:t>reporting RO to share the color shade and the layout</a:t>
            </a:r>
            <a:r>
              <a:rPr lang="hi-IN" sz="2350" dirty="0" smtClean="0">
                <a:solidFill>
                  <a:schemeClr val="tx1">
                    <a:lumMod val="65000"/>
                    <a:lumOff val="35000"/>
                  </a:schemeClr>
                </a:solidFill>
              </a:rPr>
              <a:t>).</a:t>
            </a:r>
            <a:endParaRPr lang="en-US" sz="2350" dirty="0" smtClean="0">
              <a:solidFill>
                <a:schemeClr val="tx1">
                  <a:lumMod val="65000"/>
                  <a:lumOff val="35000"/>
                </a:schemeClr>
              </a:solidFill>
            </a:endParaRPr>
          </a:p>
        </p:txBody>
      </p:sp>
    </p:spTree>
  </p:cSld>
  <p:clrMapOvr>
    <a:masterClrMapping/>
  </p:clrMapOvr>
  <p:timing>
    <p:tnLst>
      <p:par>
        <p:cTn id="1" dur="indefinite" restart="never" nodeType="tmRoot"/>
      </p:par>
    </p:tnLst>
  </p:timing>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381000" y="1981200"/>
            <a:ext cx="7924800" cy="2123658"/>
          </a:xfrm>
          <a:prstGeom prst="rect">
            <a:avLst/>
          </a:prstGeom>
        </p:spPr>
        <p:txBody>
          <a:bodyPr wrap="square">
            <a:spAutoFit/>
          </a:bodyPr>
          <a:lstStyle/>
          <a:p>
            <a:pPr algn="ctr">
              <a:defRPr/>
            </a:pPr>
            <a:r>
              <a:rPr lang="en-US" sz="6600" b="1" dirty="0" smtClean="0">
                <a:solidFill>
                  <a:srgbClr val="C00000"/>
                </a:solidFill>
                <a:latin typeface="Arial" pitchFamily="34" charset="0"/>
                <a:cs typeface="Arial" pitchFamily="34" charset="0"/>
              </a:rPr>
              <a:t>Our </a:t>
            </a:r>
          </a:p>
          <a:p>
            <a:pPr algn="ctr">
              <a:defRPr/>
            </a:pPr>
            <a:r>
              <a:rPr lang="en-US" sz="6600" b="1" dirty="0" smtClean="0">
                <a:solidFill>
                  <a:srgbClr val="C00000"/>
                </a:solidFill>
                <a:latin typeface="Arial" pitchFamily="34" charset="0"/>
                <a:cs typeface="Arial" pitchFamily="34" charset="0"/>
              </a:rPr>
              <a:t>Products</a:t>
            </a:r>
            <a:endParaRPr lang="en-US" sz="6000" b="1" dirty="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2" name="TextBox 11"/>
          <p:cNvSpPr txBox="1"/>
          <p:nvPr/>
        </p:nvSpPr>
        <p:spPr>
          <a:xfrm>
            <a:off x="478653" y="1964353"/>
            <a:ext cx="7848600" cy="4893647"/>
          </a:xfrm>
          <a:prstGeom prst="rect">
            <a:avLst/>
          </a:prstGeom>
          <a:noFill/>
        </p:spPr>
        <p:txBody>
          <a:bodyPr wrap="square" rtlCol="0">
            <a:spAutoFit/>
          </a:bodyPr>
          <a:lstStyle/>
          <a:p>
            <a:r>
              <a:rPr lang="en-US" altLang="en-US" sz="2800" b="1" spc="100" dirty="0" smtClean="0">
                <a:solidFill>
                  <a:schemeClr val="tx1">
                    <a:lumMod val="65000"/>
                    <a:lumOff val="35000"/>
                  </a:schemeClr>
                </a:solidFill>
                <a:latin typeface="+mj-lt"/>
              </a:rPr>
              <a:t>We Serve the below Products :</a:t>
            </a:r>
          </a:p>
          <a:p>
            <a:endParaRPr lang="en-US" altLang="en-US" sz="1200" b="1" spc="100" dirty="0" smtClean="0">
              <a:solidFill>
                <a:schemeClr val="tx1">
                  <a:lumMod val="65000"/>
                  <a:lumOff val="35000"/>
                </a:schemeClr>
              </a:solidFill>
              <a:latin typeface="+mj-lt"/>
            </a:endParaRPr>
          </a:p>
          <a:p>
            <a:r>
              <a:rPr lang="en-US" altLang="en-US" sz="2400" b="1" spc="100" dirty="0" smtClean="0">
                <a:solidFill>
                  <a:schemeClr val="tx1">
                    <a:lumMod val="65000"/>
                    <a:lumOff val="35000"/>
                  </a:schemeClr>
                </a:solidFill>
                <a:latin typeface="+mj-lt"/>
              </a:rPr>
              <a:t>Standard  Express</a:t>
            </a:r>
          </a:p>
          <a:p>
            <a:r>
              <a:rPr lang="en-US" sz="2400" dirty="0" smtClean="0">
                <a:solidFill>
                  <a:schemeClr val="tx1">
                    <a:lumMod val="65000"/>
                    <a:lumOff val="35000"/>
                  </a:schemeClr>
                </a:solidFill>
              </a:rPr>
              <a:t>This handles Documents and Non-Documents (Small Parcels).Below 3 kg Shipments. We ensure express deliveries at optimal costs, on a TAT </a:t>
            </a:r>
            <a:r>
              <a:rPr lang="hi-IN" sz="2400" dirty="0" smtClean="0">
                <a:solidFill>
                  <a:schemeClr val="tx1">
                    <a:lumMod val="65000"/>
                    <a:lumOff val="35000"/>
                  </a:schemeClr>
                </a:solidFill>
              </a:rPr>
              <a:t>(</a:t>
            </a:r>
            <a:r>
              <a:rPr lang="en-US" sz="2400" dirty="0" smtClean="0">
                <a:solidFill>
                  <a:schemeClr val="tx1">
                    <a:lumMod val="65000"/>
                    <a:lumOff val="35000"/>
                  </a:schemeClr>
                </a:solidFill>
              </a:rPr>
              <a:t>Turn Around Time</a:t>
            </a:r>
            <a:r>
              <a:rPr lang="hi-IN" sz="2400" dirty="0" smtClean="0">
                <a:solidFill>
                  <a:schemeClr val="tx1">
                    <a:lumMod val="65000"/>
                    <a:lumOff val="35000"/>
                  </a:schemeClr>
                </a:solidFill>
              </a:rPr>
              <a:t>) </a:t>
            </a:r>
            <a:r>
              <a:rPr lang="en-US" sz="2400" dirty="0" smtClean="0">
                <a:solidFill>
                  <a:schemeClr val="tx1">
                    <a:lumMod val="65000"/>
                    <a:lumOff val="35000"/>
                  </a:schemeClr>
                </a:solidFill>
              </a:rPr>
              <a:t>based service, availing various modes</a:t>
            </a:r>
            <a:r>
              <a:rPr lang="hi-IN" sz="2400" dirty="0" smtClean="0">
                <a:solidFill>
                  <a:schemeClr val="tx1">
                    <a:lumMod val="65000"/>
                    <a:lumOff val="35000"/>
                  </a:schemeClr>
                </a:solidFill>
              </a:rPr>
              <a:t> – </a:t>
            </a:r>
            <a:r>
              <a:rPr lang="en-US" sz="2400" dirty="0" smtClean="0">
                <a:solidFill>
                  <a:schemeClr val="tx1">
                    <a:lumMod val="65000"/>
                    <a:lumOff val="35000"/>
                  </a:schemeClr>
                </a:solidFill>
              </a:rPr>
              <a:t>Air, Rail &amp; Road.</a:t>
            </a:r>
          </a:p>
          <a:p>
            <a:endParaRPr lang="en-US"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Prime Track Express</a:t>
            </a:r>
          </a:p>
          <a:p>
            <a:r>
              <a:rPr lang="en-US" sz="2400" dirty="0" smtClean="0">
                <a:solidFill>
                  <a:schemeClr val="tx1">
                    <a:lumMod val="65000"/>
                    <a:lumOff val="35000"/>
                  </a:schemeClr>
                </a:solidFill>
              </a:rPr>
              <a:t>A guaranteed Next or Second Business Day delivery on priority, in all metros and major cities, offered through dedicated resource</a:t>
            </a:r>
            <a:endParaRPr lang="en-US" dirty="0" smtClean="0"/>
          </a:p>
          <a:p>
            <a:endParaRPr lang="en-US" dirty="0" smtClean="0"/>
          </a:p>
          <a:p>
            <a:endParaRPr lang="en-US" dirty="0"/>
          </a:p>
        </p:txBody>
      </p:sp>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grpSp>
        <p:nvGrpSpPr>
          <p:cNvPr id="2" name="Group 1"/>
          <p:cNvGrpSpPr/>
          <p:nvPr/>
        </p:nvGrpSpPr>
        <p:grpSpPr>
          <a:xfrm>
            <a:off x="-228600" y="22123"/>
            <a:ext cx="8839200" cy="2025797"/>
            <a:chOff x="304800" y="1681639"/>
            <a:chExt cx="8839200" cy="2025797"/>
          </a:xfrm>
        </p:grpSpPr>
        <p:pic>
          <p:nvPicPr>
            <p:cNvPr id="2050" name="Picture 2" descr="http://www.trackoncouriers.com/images/banner/services-banner.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9600" y="1681639"/>
              <a:ext cx="8534400" cy="2025797"/>
            </a:xfrm>
            <a:prstGeom prst="rect">
              <a:avLst/>
            </a:prstGeom>
            <a:noFill/>
            <a:extLst>
              <a:ext uri="{909E8E84-426E-40DD-AFC4-6F175D3DCCD1}">
                <a14:hiddenFill xmlns:a14="http://schemas.microsoft.com/office/drawing/2010/main">
                  <a:solidFill>
                    <a:srgbClr val="FFFFFF"/>
                  </a:solidFill>
                </a14:hiddenFill>
              </a:ext>
            </a:extLst>
          </p:spPr>
        </p:pic>
        <p:sp>
          <p:nvSpPr>
            <p:cNvPr id="16" name="Rectangle 15">
              <a:extLst>
                <a:ext uri="{FF2B5EF4-FFF2-40B4-BE49-F238E27FC236}">
                  <a16:creationId xmlns:a16="http://schemas.microsoft.com/office/drawing/2014/main" id="{5532805C-4E2A-46E4-8D85-C8EFA3CDCA79}"/>
                </a:ext>
              </a:extLst>
            </p:cNvPr>
            <p:cNvSpPr/>
            <p:nvPr/>
          </p:nvSpPr>
          <p:spPr>
            <a:xfrm>
              <a:off x="304800" y="2362200"/>
              <a:ext cx="6324600" cy="707886"/>
            </a:xfrm>
            <a:prstGeom prst="rect">
              <a:avLst/>
            </a:prstGeom>
          </p:spPr>
          <p:txBody>
            <a:bodyPr wrap="square">
              <a:spAutoFit/>
            </a:bodyPr>
            <a:lstStyle/>
            <a:p>
              <a:pPr algn="ctr">
                <a:defRPr/>
              </a:pPr>
              <a:r>
                <a:rPr lang="en-US" sz="4000" dirty="0" smtClean="0">
                  <a:solidFill>
                    <a:srgbClr val="C00000"/>
                  </a:solidFill>
                  <a:latin typeface="Arial" pitchFamily="34" charset="0"/>
                  <a:cs typeface="Arial" pitchFamily="34" charset="0"/>
                </a:rPr>
                <a:t> Products / Services</a:t>
              </a:r>
              <a:endParaRPr lang="en-US" sz="4000" dirty="0">
                <a:solidFill>
                  <a:srgbClr val="C00000"/>
                </a:solidFill>
                <a:latin typeface="Arial" pitchFamily="34" charset="0"/>
                <a:cs typeface="Arial" pitchFamily="34" charset="0"/>
              </a:endParaRPr>
            </a:p>
          </p:txBody>
        </p:sp>
      </p:grpSp>
    </p:spTree>
  </p:cSld>
  <p:clrMapOvr>
    <a:masterClrMapping/>
  </p:clrMapOvr>
  <p:timing>
    <p:tnLst>
      <p:par>
        <p:cTn id="1" dur="indefinite" restart="never" nodeType="tmRoot"/>
      </p:par>
    </p:tnLst>
  </p:timing>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469490" y="1524000"/>
            <a:ext cx="7696200" cy="5170646"/>
          </a:xfrm>
          <a:prstGeom prst="rect">
            <a:avLst/>
          </a:prstGeom>
          <a:noFill/>
        </p:spPr>
        <p:txBody>
          <a:bodyPr wrap="square" rtlCol="0">
            <a:spAutoFit/>
          </a:bodyPr>
          <a:lstStyle/>
          <a:p>
            <a:endParaRPr lang="en-US" altLang="en-US" sz="2400" b="1" spc="100" dirty="0" smtClean="0">
              <a:solidFill>
                <a:schemeClr val="tx1">
                  <a:lumMod val="65000"/>
                  <a:lumOff val="35000"/>
                </a:schemeClr>
              </a:solidFill>
              <a:latin typeface="+mj-lt"/>
            </a:endParaRPr>
          </a:p>
          <a:p>
            <a:endParaRPr lang="en-US" altLang="en-US" sz="2400" b="1" spc="100" dirty="0" smtClean="0">
              <a:solidFill>
                <a:schemeClr val="tx1">
                  <a:lumMod val="65000"/>
                  <a:lumOff val="35000"/>
                </a:schemeClr>
              </a:solidFill>
              <a:latin typeface="+mj-lt"/>
            </a:endParaRPr>
          </a:p>
          <a:p>
            <a:r>
              <a:rPr lang="en-US" altLang="en-US" sz="2400" b="1" spc="100" dirty="0" smtClean="0">
                <a:solidFill>
                  <a:schemeClr val="tx1">
                    <a:lumMod val="65000"/>
                    <a:lumOff val="35000"/>
                  </a:schemeClr>
                </a:solidFill>
              </a:rPr>
              <a:t>Parcel Express </a:t>
            </a:r>
          </a:p>
          <a:p>
            <a:r>
              <a:rPr lang="en-US" sz="2400" dirty="0" smtClean="0">
                <a:solidFill>
                  <a:schemeClr val="tx1">
                    <a:lumMod val="65000"/>
                    <a:lumOff val="35000"/>
                  </a:schemeClr>
                </a:solidFill>
              </a:rPr>
              <a:t>This handles Above 3Kg Parcel. Airway bill series starts with 5 &amp; its 12 digit.</a:t>
            </a:r>
          </a:p>
          <a:p>
            <a:endParaRPr lang="en-US" sz="2400"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Tech Express </a:t>
            </a:r>
          </a:p>
          <a:p>
            <a:r>
              <a:rPr lang="en-US" sz="2400" dirty="0" smtClean="0">
                <a:solidFill>
                  <a:schemeClr val="tx1">
                    <a:lumMod val="65000"/>
                    <a:lumOff val="35000"/>
                  </a:schemeClr>
                </a:solidFill>
              </a:rPr>
              <a:t>This mainly used for bulk loads. Airway bill series starts with 5 &amp; its 12 digit.</a:t>
            </a:r>
          </a:p>
          <a:p>
            <a:endParaRPr lang="en-US" sz="2400"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Air Express Cargo</a:t>
            </a:r>
          </a:p>
          <a:p>
            <a:r>
              <a:rPr lang="en-US" sz="2400" dirty="0" smtClean="0">
                <a:solidFill>
                  <a:schemeClr val="tx1">
                    <a:lumMod val="65000"/>
                    <a:lumOff val="35000"/>
                  </a:schemeClr>
                </a:solidFill>
              </a:rPr>
              <a:t>A 24 hours Express delivery solution to all metros and direct locations for shipments weighing more than 100 kg</a:t>
            </a:r>
            <a:r>
              <a:rPr lang="hi-IN" sz="2400" dirty="0" smtClean="0">
                <a:solidFill>
                  <a:schemeClr val="tx1">
                    <a:lumMod val="65000"/>
                    <a:lumOff val="35000"/>
                  </a:schemeClr>
                </a:solidFill>
              </a:rPr>
              <a:t>.</a:t>
            </a:r>
            <a:endParaRPr lang="en-US" dirty="0" smtClean="0"/>
          </a:p>
          <a:p>
            <a:endParaRPr lang="en-US" dirty="0"/>
          </a:p>
        </p:txBody>
      </p:sp>
      <p:grpSp>
        <p:nvGrpSpPr>
          <p:cNvPr id="14" name="Group 13"/>
          <p:cNvGrpSpPr/>
          <p:nvPr/>
        </p:nvGrpSpPr>
        <p:grpSpPr>
          <a:xfrm>
            <a:off x="-228600" y="22123"/>
            <a:ext cx="8839200" cy="2025797"/>
            <a:chOff x="304800" y="1681639"/>
            <a:chExt cx="8839200" cy="2025797"/>
          </a:xfrm>
        </p:grpSpPr>
        <p:pic>
          <p:nvPicPr>
            <p:cNvPr id="15" name="Picture 2" descr="http://www.trackoncouriers.com/images/banner/services-banner.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9600" y="1681639"/>
              <a:ext cx="8534400" cy="2025797"/>
            </a:xfrm>
            <a:prstGeom prst="rect">
              <a:avLst/>
            </a:prstGeom>
            <a:noFill/>
            <a:extLst>
              <a:ext uri="{909E8E84-426E-40DD-AFC4-6F175D3DCCD1}">
                <a14:hiddenFill xmlns:a14="http://schemas.microsoft.com/office/drawing/2010/main">
                  <a:solidFill>
                    <a:srgbClr val="FFFFFF"/>
                  </a:solidFill>
                </a14:hiddenFill>
              </a:ext>
            </a:extLst>
          </p:spPr>
        </p:pic>
        <p:sp>
          <p:nvSpPr>
            <p:cNvPr id="17" name="Rectangle 16">
              <a:extLst>
                <a:ext uri="{FF2B5EF4-FFF2-40B4-BE49-F238E27FC236}">
                  <a16:creationId xmlns:a16="http://schemas.microsoft.com/office/drawing/2014/main" id="{5532805C-4E2A-46E4-8D85-C8EFA3CDCA79}"/>
                </a:ext>
              </a:extLst>
            </p:cNvPr>
            <p:cNvSpPr/>
            <p:nvPr/>
          </p:nvSpPr>
          <p:spPr>
            <a:xfrm>
              <a:off x="304800" y="2362200"/>
              <a:ext cx="6324600" cy="707886"/>
            </a:xfrm>
            <a:prstGeom prst="rect">
              <a:avLst/>
            </a:prstGeom>
          </p:spPr>
          <p:txBody>
            <a:bodyPr wrap="square">
              <a:spAutoFit/>
            </a:bodyPr>
            <a:lstStyle/>
            <a:p>
              <a:pPr algn="ctr">
                <a:defRPr/>
              </a:pPr>
              <a:r>
                <a:rPr lang="en-US" sz="4000" dirty="0" smtClean="0">
                  <a:solidFill>
                    <a:srgbClr val="C00000"/>
                  </a:solidFill>
                  <a:latin typeface="Arial" pitchFamily="34" charset="0"/>
                  <a:cs typeface="Arial" pitchFamily="34" charset="0"/>
                </a:rPr>
                <a:t> Products / Services</a:t>
              </a:r>
              <a:endParaRPr lang="en-US" sz="4000" dirty="0">
                <a:solidFill>
                  <a:srgbClr val="C00000"/>
                </a:solidFill>
                <a:latin typeface="Arial" pitchFamily="34" charset="0"/>
                <a:cs typeface="Arial" pitchFamily="34" charset="0"/>
              </a:endParaRPr>
            </a:p>
          </p:txBody>
        </p:sp>
      </p:grpSp>
    </p:spTree>
  </p:cSld>
  <p:clrMapOvr>
    <a:masterClrMapping/>
  </p:clrMapOvr>
  <p:timing>
    <p:tnLst>
      <p:par>
        <p:cTn id="1" dur="indefinite" restart="never" nodeType="tmRoot"/>
      </p:par>
    </p:tnLst>
  </p:timing>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462116" y="2362200"/>
            <a:ext cx="7696200" cy="3785652"/>
          </a:xfrm>
          <a:prstGeom prst="rect">
            <a:avLst/>
          </a:prstGeom>
          <a:noFill/>
        </p:spPr>
        <p:txBody>
          <a:bodyPr wrap="square" rtlCol="0">
            <a:spAutoFit/>
          </a:bodyPr>
          <a:lstStyle/>
          <a:p>
            <a:pPr lvl="0"/>
            <a:r>
              <a:rPr lang="en-US" altLang="en-US" sz="2400" b="1" spc="100" dirty="0" smtClean="0">
                <a:solidFill>
                  <a:schemeClr val="tx1">
                    <a:lumMod val="65000"/>
                    <a:lumOff val="35000"/>
                  </a:schemeClr>
                </a:solidFill>
              </a:rPr>
              <a:t>Surface Express Cargo</a:t>
            </a:r>
          </a:p>
          <a:p>
            <a:pPr lvl="0"/>
            <a:r>
              <a:rPr lang="en-US" sz="2400" dirty="0" smtClean="0">
                <a:solidFill>
                  <a:schemeClr val="tx1">
                    <a:lumMod val="65000"/>
                    <a:lumOff val="35000"/>
                  </a:schemeClr>
                </a:solidFill>
              </a:rPr>
              <a:t>TAT </a:t>
            </a:r>
            <a:r>
              <a:rPr lang="hi-IN" sz="2400" dirty="0" smtClean="0">
                <a:solidFill>
                  <a:schemeClr val="tx1">
                    <a:lumMod val="65000"/>
                    <a:lumOff val="35000"/>
                  </a:schemeClr>
                </a:solidFill>
              </a:rPr>
              <a:t>(</a:t>
            </a:r>
            <a:r>
              <a:rPr lang="en-US" sz="2400" dirty="0" smtClean="0">
                <a:solidFill>
                  <a:schemeClr val="tx1">
                    <a:lumMod val="65000"/>
                    <a:lumOff val="35000"/>
                  </a:schemeClr>
                </a:solidFill>
              </a:rPr>
              <a:t>Turn Around Time</a:t>
            </a:r>
            <a:r>
              <a:rPr lang="hi-IN" sz="2400" dirty="0" smtClean="0">
                <a:solidFill>
                  <a:schemeClr val="tx1">
                    <a:lumMod val="65000"/>
                    <a:lumOff val="35000"/>
                  </a:schemeClr>
                </a:solidFill>
              </a:rPr>
              <a:t>) </a:t>
            </a:r>
            <a:r>
              <a:rPr lang="en-US" sz="2400" dirty="0" smtClean="0">
                <a:solidFill>
                  <a:schemeClr val="tx1">
                    <a:lumMod val="65000"/>
                    <a:lumOff val="35000"/>
                  </a:schemeClr>
                </a:solidFill>
              </a:rPr>
              <a:t>based economical delivery solution through Rail &amp; Road across the Country</a:t>
            </a:r>
            <a:r>
              <a:rPr lang="hi-IN" sz="2400" dirty="0" smtClean="0">
                <a:solidFill>
                  <a:schemeClr val="tx1">
                    <a:lumMod val="65000"/>
                    <a:lumOff val="35000"/>
                  </a:schemeClr>
                </a:solidFill>
              </a:rPr>
              <a:t>.</a:t>
            </a:r>
            <a:r>
              <a:rPr lang="en-US" sz="2400" dirty="0" smtClean="0">
                <a:solidFill>
                  <a:schemeClr val="tx1">
                    <a:lumMod val="65000"/>
                    <a:lumOff val="35000"/>
                  </a:schemeClr>
                </a:solidFill>
              </a:rPr>
              <a:t> These are heavier consignments that require special arrangements such as bigger vehicles, dedicated manpower and material handling equipment. </a:t>
            </a:r>
          </a:p>
          <a:p>
            <a:endParaRPr lang="en-US" sz="2400" dirty="0" smtClean="0">
              <a:solidFill>
                <a:schemeClr val="tx1">
                  <a:lumMod val="65000"/>
                  <a:lumOff val="35000"/>
                </a:schemeClr>
              </a:solidFill>
            </a:endParaRPr>
          </a:p>
          <a:p>
            <a:r>
              <a:rPr lang="en-US" altLang="en-US" sz="2400" b="1" spc="100" dirty="0" smtClean="0">
                <a:solidFill>
                  <a:schemeClr val="tx1">
                    <a:lumMod val="65000"/>
                    <a:lumOff val="35000"/>
                  </a:schemeClr>
                </a:solidFill>
                <a:latin typeface="+mj-lt"/>
              </a:rPr>
              <a:t>International</a:t>
            </a:r>
            <a:r>
              <a:rPr lang="en-US" sz="2400" b="1" dirty="0" smtClean="0">
                <a:solidFill>
                  <a:schemeClr val="accent3">
                    <a:lumMod val="50000"/>
                  </a:schemeClr>
                </a:solidFill>
              </a:rPr>
              <a:t> </a:t>
            </a:r>
            <a:r>
              <a:rPr lang="en-US" altLang="en-US" sz="2400" b="1" spc="100" dirty="0" smtClean="0">
                <a:solidFill>
                  <a:schemeClr val="tx1">
                    <a:lumMod val="65000"/>
                    <a:lumOff val="35000"/>
                  </a:schemeClr>
                </a:solidFill>
              </a:rPr>
              <a:t>Express </a:t>
            </a:r>
          </a:p>
          <a:p>
            <a:pPr marL="4763" lvl="0" indent="-4763" algn="just">
              <a:lnSpc>
                <a:spcPct val="90000"/>
              </a:lnSpc>
              <a:spcBef>
                <a:spcPct val="20000"/>
              </a:spcBef>
              <a:defRPr/>
            </a:pPr>
            <a:r>
              <a:rPr lang="en-US" sz="2400" dirty="0" smtClean="0">
                <a:solidFill>
                  <a:schemeClr val="tx1">
                    <a:lumMod val="65000"/>
                    <a:lumOff val="35000"/>
                  </a:schemeClr>
                </a:solidFill>
              </a:rPr>
              <a:t>Expedited Air Express Services designed to reach your time-sensitive documents / Parcel across the globe.</a:t>
            </a:r>
            <a:endParaRPr lang="en-US" dirty="0" smtClean="0"/>
          </a:p>
        </p:txBody>
      </p:sp>
      <p:grpSp>
        <p:nvGrpSpPr>
          <p:cNvPr id="14" name="Group 13"/>
          <p:cNvGrpSpPr/>
          <p:nvPr/>
        </p:nvGrpSpPr>
        <p:grpSpPr>
          <a:xfrm>
            <a:off x="-228600" y="22123"/>
            <a:ext cx="8839200" cy="2025797"/>
            <a:chOff x="304800" y="1681639"/>
            <a:chExt cx="8839200" cy="2025797"/>
          </a:xfrm>
        </p:grpSpPr>
        <p:pic>
          <p:nvPicPr>
            <p:cNvPr id="15" name="Picture 2" descr="http://www.trackoncouriers.com/images/banner/services-banner.jpg"/>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9600" y="1681639"/>
              <a:ext cx="8534400" cy="2025797"/>
            </a:xfrm>
            <a:prstGeom prst="rect">
              <a:avLst/>
            </a:prstGeom>
            <a:noFill/>
            <a:extLst>
              <a:ext uri="{909E8E84-426E-40DD-AFC4-6F175D3DCCD1}">
                <a14:hiddenFill xmlns:a14="http://schemas.microsoft.com/office/drawing/2010/main">
                  <a:solidFill>
                    <a:srgbClr val="FFFFFF"/>
                  </a:solidFill>
                </a14:hiddenFill>
              </a:ext>
            </a:extLst>
          </p:spPr>
        </p:pic>
        <p:sp>
          <p:nvSpPr>
            <p:cNvPr id="17" name="Rectangle 16">
              <a:extLst>
                <a:ext uri="{FF2B5EF4-FFF2-40B4-BE49-F238E27FC236}">
                  <a16:creationId xmlns:a16="http://schemas.microsoft.com/office/drawing/2014/main" id="{5532805C-4E2A-46E4-8D85-C8EFA3CDCA79}"/>
                </a:ext>
              </a:extLst>
            </p:cNvPr>
            <p:cNvSpPr/>
            <p:nvPr/>
          </p:nvSpPr>
          <p:spPr>
            <a:xfrm>
              <a:off x="304800" y="2362200"/>
              <a:ext cx="6324600" cy="707886"/>
            </a:xfrm>
            <a:prstGeom prst="rect">
              <a:avLst/>
            </a:prstGeom>
          </p:spPr>
          <p:txBody>
            <a:bodyPr wrap="square">
              <a:spAutoFit/>
            </a:bodyPr>
            <a:lstStyle/>
            <a:p>
              <a:pPr algn="ctr">
                <a:defRPr/>
              </a:pPr>
              <a:r>
                <a:rPr lang="en-US" sz="4000" dirty="0" smtClean="0">
                  <a:solidFill>
                    <a:srgbClr val="C00000"/>
                  </a:solidFill>
                  <a:latin typeface="Arial" pitchFamily="34" charset="0"/>
                  <a:cs typeface="Arial" pitchFamily="34" charset="0"/>
                </a:rPr>
                <a:t> Products / Services</a:t>
              </a:r>
              <a:endParaRPr lang="en-US" sz="4000" dirty="0">
                <a:solidFill>
                  <a:srgbClr val="C00000"/>
                </a:solidFill>
                <a:latin typeface="Arial" pitchFamily="34" charset="0"/>
                <a:cs typeface="Arial" pitchFamily="34" charset="0"/>
              </a:endParaRPr>
            </a:p>
          </p:txBody>
        </p:sp>
      </p:grpSp>
    </p:spTree>
  </p:cSld>
  <p:clrMapOvr>
    <a:masterClrMapping/>
  </p:clrMapOvr>
  <p:timing>
    <p:tnLst>
      <p:par>
        <p:cTn id="1" dur="indefinite" restart="never" nodeType="tmRoot"/>
      </p:par>
    </p:tnLst>
  </p:timing>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19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228600" y="2057400"/>
            <a:ext cx="6204856" cy="4598695"/>
          </a:xfrm>
          <a:prstGeom prst="rect">
            <a:avLst/>
          </a:prstGeom>
          <a:noFill/>
        </p:spPr>
        <p:txBody>
          <a:bodyPr wrap="square" rtlCol="0">
            <a:spAutoFit/>
          </a:bodyPr>
          <a:lstStyle/>
          <a:p>
            <a:pPr lvl="0"/>
            <a:r>
              <a:rPr lang="en-US" altLang="en-US" sz="2800" b="1" spc="100" dirty="0" smtClean="0">
                <a:solidFill>
                  <a:schemeClr val="tx1">
                    <a:lumMod val="65000"/>
                    <a:lumOff val="35000"/>
                  </a:schemeClr>
                </a:solidFill>
              </a:rPr>
              <a:t>Value Added Services (VAS EXPRESS)</a:t>
            </a:r>
          </a:p>
          <a:p>
            <a:pPr lvl="0" algn="just"/>
            <a:endParaRPr lang="en-US" altLang="en-US" sz="2400" b="1" spc="100" dirty="0" smtClean="0">
              <a:solidFill>
                <a:schemeClr val="tx1">
                  <a:lumMod val="65000"/>
                  <a:lumOff val="35000"/>
                </a:schemeClr>
              </a:solidFill>
            </a:endParaRPr>
          </a:p>
          <a:p>
            <a:pPr marL="120650" indent="-120650" algn="just">
              <a:lnSpc>
                <a:spcPts val="1700"/>
              </a:lnSpc>
              <a:buFontTx/>
              <a:buChar char="•"/>
            </a:pPr>
            <a:r>
              <a:rPr lang="en-US" altLang="en-US" sz="2400" b="1" dirty="0" smtClean="0">
                <a:solidFill>
                  <a:schemeClr val="tx1">
                    <a:lumMod val="65000"/>
                    <a:lumOff val="35000"/>
                  </a:schemeClr>
                </a:solidFill>
              </a:rPr>
              <a:t>C.O.D. – Collect On Delivery</a:t>
            </a:r>
          </a:p>
          <a:p>
            <a:pPr marL="120650" indent="-120650" algn="just">
              <a:lnSpc>
                <a:spcPts val="1700"/>
              </a:lnSpc>
              <a:buFontTx/>
              <a:buChar char="•"/>
            </a:pPr>
            <a:endParaRPr lang="en-US" sz="2400" dirty="0" smtClean="0">
              <a:solidFill>
                <a:schemeClr val="tx1">
                  <a:lumMod val="65000"/>
                  <a:lumOff val="35000"/>
                </a:schemeClr>
              </a:solidFill>
            </a:endParaRPr>
          </a:p>
          <a:p>
            <a:pPr marL="120650" indent="-120650" algn="just">
              <a:lnSpc>
                <a:spcPts val="1700"/>
              </a:lnSpc>
            </a:pPr>
            <a:r>
              <a:rPr lang="en-US" sz="2400" dirty="0" smtClean="0">
                <a:solidFill>
                  <a:schemeClr val="tx1">
                    <a:lumMod val="65000"/>
                    <a:lumOff val="35000"/>
                  </a:schemeClr>
                </a:solidFill>
              </a:rPr>
              <a:t>	The “invoice value” of the item dispatched is collected from the consignee at the time of delivery </a:t>
            </a:r>
          </a:p>
          <a:p>
            <a:pPr marL="120650" indent="-120650" algn="just">
              <a:lnSpc>
                <a:spcPts val="1700"/>
              </a:lnSpc>
            </a:pPr>
            <a:endParaRPr lang="en-US" sz="2400" dirty="0" smtClean="0">
              <a:solidFill>
                <a:schemeClr val="tx1">
                  <a:lumMod val="65000"/>
                  <a:lumOff val="35000"/>
                </a:schemeClr>
              </a:solidFill>
            </a:endParaRPr>
          </a:p>
          <a:p>
            <a:pPr marL="120650" indent="-120650" algn="just">
              <a:lnSpc>
                <a:spcPts val="1700"/>
              </a:lnSpc>
              <a:buFontTx/>
              <a:buChar char="•"/>
            </a:pPr>
            <a:r>
              <a:rPr lang="en-US" sz="2400" b="1" dirty="0" smtClean="0">
                <a:solidFill>
                  <a:schemeClr val="tx1">
                    <a:lumMod val="65000"/>
                    <a:lumOff val="35000"/>
                  </a:schemeClr>
                </a:solidFill>
              </a:rPr>
              <a:t>To-Pay / F.O.D. (Freight on Delivery</a:t>
            </a:r>
            <a:r>
              <a:rPr lang="en-US" sz="2400" dirty="0" smtClean="0">
                <a:solidFill>
                  <a:schemeClr val="tx1">
                    <a:lumMod val="65000"/>
                    <a:lumOff val="35000"/>
                  </a:schemeClr>
                </a:solidFill>
              </a:rPr>
              <a:t>)</a:t>
            </a:r>
          </a:p>
          <a:p>
            <a:pPr marL="120650" indent="-120650" algn="just">
              <a:lnSpc>
                <a:spcPts val="1700"/>
              </a:lnSpc>
              <a:buFontTx/>
              <a:buChar char="•"/>
            </a:pPr>
            <a:endParaRPr lang="en-US" sz="2400" dirty="0" smtClean="0">
              <a:solidFill>
                <a:schemeClr val="tx1">
                  <a:lumMod val="65000"/>
                  <a:lumOff val="35000"/>
                </a:schemeClr>
              </a:solidFill>
            </a:endParaRPr>
          </a:p>
          <a:p>
            <a:pPr marL="120650" indent="-120650" algn="just">
              <a:lnSpc>
                <a:spcPts val="1700"/>
              </a:lnSpc>
            </a:pPr>
            <a:r>
              <a:rPr lang="en-US" sz="2400" dirty="0" smtClean="0">
                <a:solidFill>
                  <a:schemeClr val="tx1">
                    <a:lumMod val="65000"/>
                    <a:lumOff val="35000"/>
                  </a:schemeClr>
                </a:solidFill>
              </a:rPr>
              <a:t>	The “courier / freight charges” of the consignment are collected from the consignee at the time of delivery </a:t>
            </a:r>
          </a:p>
          <a:p>
            <a:pPr marL="120650" indent="-120650" algn="just">
              <a:lnSpc>
                <a:spcPts val="1700"/>
              </a:lnSpc>
            </a:pPr>
            <a:endParaRPr lang="en-US" sz="2400" dirty="0" smtClean="0">
              <a:solidFill>
                <a:schemeClr val="tx1">
                  <a:lumMod val="65000"/>
                  <a:lumOff val="35000"/>
                </a:schemeClr>
              </a:solidFill>
            </a:endParaRPr>
          </a:p>
          <a:p>
            <a:pPr marL="120650" indent="-120650" algn="just">
              <a:lnSpc>
                <a:spcPts val="1700"/>
              </a:lnSpc>
              <a:buFontTx/>
              <a:buChar char="•"/>
            </a:pPr>
            <a:r>
              <a:rPr lang="en-US" sz="2400" b="1" dirty="0" smtClean="0">
                <a:solidFill>
                  <a:schemeClr val="tx1">
                    <a:lumMod val="65000"/>
                    <a:lumOff val="35000"/>
                  </a:schemeClr>
                </a:solidFill>
              </a:rPr>
              <a:t>Reverse Pickup</a:t>
            </a:r>
          </a:p>
          <a:p>
            <a:pPr marL="120650" indent="-120650" algn="just">
              <a:lnSpc>
                <a:spcPts val="1700"/>
              </a:lnSpc>
              <a:buFontTx/>
              <a:buChar char="•"/>
            </a:pPr>
            <a:endParaRPr lang="en-US" sz="2400" dirty="0" smtClean="0">
              <a:solidFill>
                <a:schemeClr val="tx1">
                  <a:lumMod val="65000"/>
                  <a:lumOff val="35000"/>
                </a:schemeClr>
              </a:solidFill>
            </a:endParaRPr>
          </a:p>
          <a:p>
            <a:pPr marL="120650" indent="-120650" algn="just">
              <a:lnSpc>
                <a:spcPts val="1700"/>
              </a:lnSpc>
            </a:pPr>
            <a:r>
              <a:rPr lang="en-US" sz="2400" dirty="0" smtClean="0">
                <a:solidFill>
                  <a:schemeClr val="tx1">
                    <a:lumMod val="65000"/>
                    <a:lumOff val="35000"/>
                  </a:schemeClr>
                </a:solidFill>
              </a:rPr>
              <a:t>	This service offers “Pickup of Material across India as defective </a:t>
            </a:r>
            <a:r>
              <a:rPr lang="en-US" sz="2400" dirty="0" err="1" smtClean="0">
                <a:solidFill>
                  <a:schemeClr val="tx1">
                    <a:lumMod val="65000"/>
                    <a:lumOff val="35000"/>
                  </a:schemeClr>
                </a:solidFill>
              </a:rPr>
              <a:t>pcs</a:t>
            </a:r>
            <a:r>
              <a:rPr lang="en-US" sz="2400" dirty="0" smtClean="0">
                <a:solidFill>
                  <a:schemeClr val="tx1">
                    <a:lumMod val="65000"/>
                    <a:lumOff val="35000"/>
                  </a:schemeClr>
                </a:solidFill>
              </a:rPr>
              <a:t> and deliver at source destination. </a:t>
            </a:r>
            <a:endParaRPr lang="en-US" dirty="0"/>
          </a:p>
        </p:txBody>
      </p:sp>
      <p:pic>
        <p:nvPicPr>
          <p:cNvPr id="15" name="Picture 2" descr="https://tse2.mm.bing.net/th?id=OIP.dOSF83rYpXgk_L5ZvpRu7wEsEs&amp;pid=15.1&amp;P=0&amp;w=300&amp;h=300"/>
          <p:cNvPicPr>
            <a:picLocks noChangeAspect="1" noChangeArrowheads="1"/>
          </p:cNvPicPr>
          <p:nvPr/>
        </p:nvPicPr>
        <p:blipFill rotWithShape="1">
          <a:blip r:embed="rId5"/>
          <a:srcRect b="11240"/>
          <a:stretch/>
        </p:blipFill>
        <p:spPr bwMode="auto">
          <a:xfrm>
            <a:off x="6509656" y="2209800"/>
            <a:ext cx="2634343" cy="3352800"/>
          </a:xfrm>
          <a:prstGeom prst="rect">
            <a:avLst/>
          </a:prstGeom>
          <a:noFill/>
        </p:spPr>
      </p:pic>
      <p:grpSp>
        <p:nvGrpSpPr>
          <p:cNvPr id="14" name="Group 13"/>
          <p:cNvGrpSpPr/>
          <p:nvPr/>
        </p:nvGrpSpPr>
        <p:grpSpPr>
          <a:xfrm>
            <a:off x="-228600" y="22123"/>
            <a:ext cx="8839200" cy="2025797"/>
            <a:chOff x="304800" y="1681639"/>
            <a:chExt cx="8839200" cy="2025797"/>
          </a:xfrm>
        </p:grpSpPr>
        <p:pic>
          <p:nvPicPr>
            <p:cNvPr id="17" name="Picture 2" descr="http://www.trackoncouriers.com/images/banner/services-banner.jpg"/>
            <p:cNvPicPr>
              <a:picLocks noChangeAspect="1" noChangeArrowheads="1"/>
            </p:cNvPicPr>
            <p:nvPr/>
          </p:nvPicPr>
          <p:blipFill>
            <a:blip r:embed="rId6">
              <a:extLst>
                <a:ext uri="{28A0092B-C50C-407E-A947-70E740481C1C}">
                  <a14:useLocalDpi xmlns:a14="http://schemas.microsoft.com/office/drawing/2010/main" val="0"/>
                </a:ext>
              </a:extLst>
            </a:blip>
            <a:srcRect/>
            <a:stretch>
              <a:fillRect/>
            </a:stretch>
          </p:blipFill>
          <p:spPr bwMode="auto">
            <a:xfrm>
              <a:off x="609600" y="1681639"/>
              <a:ext cx="8534400" cy="2025797"/>
            </a:xfrm>
            <a:prstGeom prst="rect">
              <a:avLst/>
            </a:prstGeom>
            <a:noFill/>
            <a:extLst>
              <a:ext uri="{909E8E84-426E-40DD-AFC4-6F175D3DCCD1}">
                <a14:hiddenFill xmlns:a14="http://schemas.microsoft.com/office/drawing/2010/main">
                  <a:solidFill>
                    <a:srgbClr val="FFFFFF"/>
                  </a:solidFill>
                </a14:hiddenFill>
              </a:ext>
            </a:extLst>
          </p:spPr>
        </p:pic>
        <p:sp>
          <p:nvSpPr>
            <p:cNvPr id="18" name="Rectangle 17">
              <a:extLst>
                <a:ext uri="{FF2B5EF4-FFF2-40B4-BE49-F238E27FC236}">
                  <a16:creationId xmlns:a16="http://schemas.microsoft.com/office/drawing/2014/main" id="{5532805C-4E2A-46E4-8D85-C8EFA3CDCA79}"/>
                </a:ext>
              </a:extLst>
            </p:cNvPr>
            <p:cNvSpPr/>
            <p:nvPr/>
          </p:nvSpPr>
          <p:spPr>
            <a:xfrm>
              <a:off x="304800" y="2362200"/>
              <a:ext cx="6324600" cy="707886"/>
            </a:xfrm>
            <a:prstGeom prst="rect">
              <a:avLst/>
            </a:prstGeom>
          </p:spPr>
          <p:txBody>
            <a:bodyPr wrap="square">
              <a:spAutoFit/>
            </a:bodyPr>
            <a:lstStyle/>
            <a:p>
              <a:pPr algn="ctr">
                <a:defRPr/>
              </a:pPr>
              <a:r>
                <a:rPr lang="en-US" sz="4000" dirty="0" smtClean="0">
                  <a:solidFill>
                    <a:srgbClr val="C00000"/>
                  </a:solidFill>
                  <a:latin typeface="Arial" pitchFamily="34" charset="0"/>
                  <a:cs typeface="Arial" pitchFamily="34" charset="0"/>
                </a:rPr>
                <a:t> Products / Services</a:t>
              </a:r>
              <a:endParaRPr lang="en-US" sz="4000" dirty="0">
                <a:solidFill>
                  <a:srgbClr val="C00000"/>
                </a:solidFill>
                <a:latin typeface="Arial" pitchFamily="34" charset="0"/>
                <a:cs typeface="Arial" pitchFamily="34" charset="0"/>
              </a:endParaRPr>
            </a:p>
          </p:txBody>
        </p:sp>
      </p:grpSp>
    </p:spTree>
  </p:cSld>
  <p:clrMapOvr>
    <a:masterClrMapping/>
  </p:clrMapOvr>
  <p:timing>
    <p:tnLst>
      <p:par>
        <p:cTn id="1" dur="indefinite" restart="never" nodeType="tmRoot"/>
      </p:par>
    </p:tnLst>
  </p:timing>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6400800" cy="1323439"/>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Airway Bill </a:t>
            </a:r>
            <a:r>
              <a:rPr lang="en-US" altLang="en-US" sz="4000" dirty="0">
                <a:solidFill>
                  <a:srgbClr val="C00000"/>
                </a:solidFill>
                <a:latin typeface="Arial" pitchFamily="34" charset="0"/>
                <a:cs typeface="Arial" pitchFamily="34" charset="0"/>
              </a:rPr>
              <a:t>C</a:t>
            </a:r>
            <a:r>
              <a:rPr lang="en-US" altLang="en-US" sz="4000" dirty="0" smtClean="0">
                <a:solidFill>
                  <a:srgbClr val="C00000"/>
                </a:solidFill>
                <a:latin typeface="Arial" pitchFamily="34" charset="0"/>
                <a:cs typeface="Arial" pitchFamily="34" charset="0"/>
              </a:rPr>
              <a:t>opy of Parcel Express </a:t>
            </a:r>
          </a:p>
        </p:txBody>
      </p:sp>
      <p:pic>
        <p:nvPicPr>
          <p:cNvPr id="1027" name="Picture 3"/>
          <p:cNvPicPr>
            <a:picLocks noChangeAspect="1" noChangeArrowheads="1"/>
          </p:cNvPicPr>
          <p:nvPr/>
        </p:nvPicPr>
        <p:blipFill>
          <a:blip r:embed="rId5"/>
          <a:srcRect/>
          <a:stretch>
            <a:fillRect/>
          </a:stretch>
        </p:blipFill>
        <p:spPr bwMode="auto">
          <a:xfrm>
            <a:off x="152400" y="762000"/>
            <a:ext cx="8032850" cy="54864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Prime Track</a:t>
            </a:r>
          </a:p>
        </p:txBody>
      </p:sp>
      <p:pic>
        <p:nvPicPr>
          <p:cNvPr id="14" name="Picture 2" descr="C:\Users\admin\Desktop\Operation Process\Awb copy\New folder\WhatsApp Image 2019-07-09 at 1.04.50 PM.jpeg"/>
          <p:cNvPicPr>
            <a:picLocks noChangeAspect="1" noChangeArrowheads="1"/>
          </p:cNvPicPr>
          <p:nvPr/>
        </p:nvPicPr>
        <p:blipFill>
          <a:blip r:embed="rId5"/>
          <a:srcRect/>
          <a:stretch>
            <a:fillRect/>
          </a:stretch>
        </p:blipFill>
        <p:spPr bwMode="auto">
          <a:xfrm>
            <a:off x="-1" y="685801"/>
            <a:ext cx="8272096" cy="5638799"/>
          </a:xfrm>
          <a:prstGeom prst="rect">
            <a:avLst/>
          </a:prstGeom>
          <a:noFill/>
        </p:spPr>
      </p:pic>
    </p:spTree>
  </p:cSld>
  <p:clrMapOvr>
    <a:masterClrMapping/>
  </p:clrMapOvr>
  <p:timing>
    <p:tnLst>
      <p:par>
        <p:cTn id="1" dur="indefinite" restart="never" nodeType="tmRoot"/>
      </p:par>
    </p:tnLst>
  </p:timing>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7848600" cy="584775"/>
          </a:xfrm>
          <a:prstGeom prst="rect">
            <a:avLst/>
          </a:prstGeom>
          <a:noFill/>
        </p:spPr>
        <p:txBody>
          <a:bodyPr wrap="square" rtlCol="0">
            <a:spAutoFit/>
          </a:bodyPr>
          <a:lstStyle/>
          <a:p>
            <a:r>
              <a:rPr lang="en-US" altLang="en-US" sz="3200" dirty="0" smtClean="0">
                <a:solidFill>
                  <a:srgbClr val="C00000"/>
                </a:solidFill>
                <a:latin typeface="Arial" pitchFamily="34" charset="0"/>
                <a:cs typeface="Arial" pitchFamily="34" charset="0"/>
              </a:rPr>
              <a:t>VAS Express ( TO PAY/ COD / SPECIAL)</a:t>
            </a:r>
          </a:p>
        </p:txBody>
      </p:sp>
      <p:pic>
        <p:nvPicPr>
          <p:cNvPr id="15" name="Picture 2" descr="C:\Users\admin\Desktop\Operation Process\Awb copy\New folder\WhatsApp Image 2019-07-09 at 1.04.52 PM.jpeg"/>
          <p:cNvPicPr>
            <a:picLocks noChangeAspect="1" noChangeArrowheads="1"/>
          </p:cNvPicPr>
          <p:nvPr/>
        </p:nvPicPr>
        <p:blipFill>
          <a:blip r:embed="rId5"/>
          <a:srcRect/>
          <a:stretch>
            <a:fillRect/>
          </a:stretch>
        </p:blipFill>
        <p:spPr bwMode="auto">
          <a:xfrm>
            <a:off x="0" y="685800"/>
            <a:ext cx="8201395" cy="5638800"/>
          </a:xfrm>
          <a:prstGeom prst="rect">
            <a:avLst/>
          </a:prstGeom>
          <a:noFill/>
        </p:spPr>
      </p:pic>
    </p:spTree>
  </p:cSld>
  <p:clrMapOvr>
    <a:masterClrMapping/>
  </p:clrMapOvr>
  <p:timing>
    <p:tnLst>
      <p:par>
        <p:cTn id="1" dur="indefinite" restart="never" nodeType="tmRoot"/>
      </p:par>
    </p:tnLst>
  </p:timing>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6400800" cy="707886"/>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Standard Express</a:t>
            </a:r>
          </a:p>
        </p:txBody>
      </p:sp>
      <p:pic>
        <p:nvPicPr>
          <p:cNvPr id="14" name="Picture 2" descr="C:\Users\admin\Desktop\Operation Process\Awb copy\New folder\WhatsApp Image 2019-07-09 at 1.04.48 PM.jpeg"/>
          <p:cNvPicPr>
            <a:picLocks noChangeAspect="1" noChangeArrowheads="1"/>
          </p:cNvPicPr>
          <p:nvPr/>
        </p:nvPicPr>
        <p:blipFill>
          <a:blip r:embed="rId5"/>
          <a:srcRect/>
          <a:stretch>
            <a:fillRect/>
          </a:stretch>
        </p:blipFill>
        <p:spPr bwMode="auto">
          <a:xfrm>
            <a:off x="152401" y="1295400"/>
            <a:ext cx="8077199" cy="4876800"/>
          </a:xfrm>
          <a:prstGeom prst="rect">
            <a:avLst/>
          </a:prstGeom>
          <a:noFill/>
        </p:spPr>
      </p:pic>
    </p:spTree>
  </p:cSld>
  <p:clrMapOvr>
    <a:masterClrMapping/>
  </p:clrMapOvr>
  <p:timing>
    <p:tnLst>
      <p:par>
        <p:cTn id="1" dur="indefinite" restart="never" nodeType="tmRoot"/>
      </p:par>
    </p:tnLst>
  </p:timing>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6400800" cy="707886"/>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International Express</a:t>
            </a:r>
          </a:p>
        </p:txBody>
      </p:sp>
      <p:pic>
        <p:nvPicPr>
          <p:cNvPr id="15" name="Picture 3"/>
          <p:cNvPicPr>
            <a:picLocks noChangeAspect="1" noChangeArrowheads="1"/>
          </p:cNvPicPr>
          <p:nvPr/>
        </p:nvPicPr>
        <p:blipFill>
          <a:blip r:embed="rId5"/>
          <a:srcRect/>
          <a:stretch>
            <a:fillRect/>
          </a:stretch>
        </p:blipFill>
        <p:spPr bwMode="auto">
          <a:xfrm>
            <a:off x="228600" y="838200"/>
            <a:ext cx="8126055" cy="57150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304800" y="1762542"/>
            <a:ext cx="8305800" cy="2123658"/>
          </a:xfrm>
          <a:prstGeom prst="rect">
            <a:avLst/>
          </a:prstGeom>
        </p:spPr>
        <p:txBody>
          <a:bodyPr wrap="square">
            <a:spAutoFit/>
          </a:bodyPr>
          <a:lstStyle/>
          <a:p>
            <a:pPr algn="ctr">
              <a:defRPr/>
            </a:pPr>
            <a:r>
              <a:rPr lang="en-US" sz="6000" dirty="0" smtClean="0">
                <a:solidFill>
                  <a:srgbClr val="C00000"/>
                </a:solidFill>
                <a:latin typeface="Arial" pitchFamily="34" charset="0"/>
                <a:cs typeface="Arial" pitchFamily="34" charset="0"/>
              </a:rPr>
              <a:t> </a:t>
            </a:r>
            <a:r>
              <a:rPr lang="en-US" sz="6600" b="1" dirty="0" smtClean="0">
                <a:solidFill>
                  <a:srgbClr val="C00000"/>
                </a:solidFill>
                <a:latin typeface="Arial" pitchFamily="34" charset="0"/>
                <a:cs typeface="Arial" pitchFamily="34" charset="0"/>
              </a:rPr>
              <a:t>Booking</a:t>
            </a:r>
          </a:p>
          <a:p>
            <a:pPr algn="ctr">
              <a:defRPr/>
            </a:pPr>
            <a:r>
              <a:rPr lang="en-US" sz="6600" b="1" dirty="0" smtClean="0">
                <a:solidFill>
                  <a:srgbClr val="C00000"/>
                </a:solidFill>
                <a:latin typeface="Arial" pitchFamily="34" charset="0"/>
                <a:cs typeface="Arial" pitchFamily="34" charset="0"/>
              </a:rPr>
              <a:t>Errors &amp; Process</a:t>
            </a:r>
            <a:endParaRPr lang="en-US" sz="6600" b="1" dirty="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5" name="Title 1"/>
          <p:cNvSpPr txBox="1">
            <a:spLocks/>
          </p:cNvSpPr>
          <p:nvPr/>
        </p:nvSpPr>
        <p:spPr>
          <a:xfrm>
            <a:off x="838200" y="62091"/>
            <a:ext cx="7010400" cy="609600"/>
          </a:xfrm>
          <a:prstGeom prst="rect">
            <a:avLst/>
          </a:prstGeom>
          <a:noFill/>
        </p:spPr>
        <p:txBody>
          <a:bodyPr vert="horz" lIns="91440" tIns="45720" rIns="91440" bIns="45720" rtlCol="0" anchor="ctr">
            <a:noAutofit/>
          </a:bodyPr>
          <a:lstStyle/>
          <a:p>
            <a:pPr marL="0" marR="0" lvl="0" indent="0" algn="ctr" defTabSz="914400" rtl="0" eaLnBrk="1" fontAlgn="auto" latinLnBrk="0" hangingPunct="1">
              <a:lnSpc>
                <a:spcPct val="100000"/>
              </a:lnSpc>
              <a:spcBef>
                <a:spcPct val="0"/>
              </a:spcBef>
              <a:spcAft>
                <a:spcPts val="0"/>
              </a:spcAft>
              <a:buClrTx/>
              <a:buSzTx/>
              <a:buFontTx/>
              <a:buNone/>
              <a:tabLst/>
              <a:defRPr/>
            </a:pPr>
            <a:r>
              <a:rPr kumimoji="0" lang="en-US" sz="4000" i="0" u="none" strike="noStrike" kern="1200" cap="none" spc="0" normalizeH="0" baseline="0" noProof="0" dirty="0" smtClean="0">
                <a:ln>
                  <a:solidFill>
                    <a:schemeClr val="accent6">
                      <a:lumMod val="50000"/>
                    </a:schemeClr>
                  </a:solidFill>
                </a:ln>
                <a:solidFill>
                  <a:srgbClr val="C00000"/>
                </a:solidFill>
                <a:effectLst/>
                <a:uLnTx/>
                <a:uFillTx/>
                <a:latin typeface="Arial" pitchFamily="34" charset="0"/>
                <a:ea typeface="+mj-ea"/>
                <a:cs typeface="Arial" pitchFamily="34" charset="0"/>
              </a:rPr>
              <a:t>Booking </a:t>
            </a:r>
            <a:r>
              <a:rPr lang="en-US" sz="4000" dirty="0" smtClean="0">
                <a:ln>
                  <a:solidFill>
                    <a:schemeClr val="accent6">
                      <a:lumMod val="50000"/>
                    </a:schemeClr>
                  </a:solidFill>
                </a:ln>
                <a:solidFill>
                  <a:srgbClr val="C00000"/>
                </a:solidFill>
                <a:latin typeface="Arial" pitchFamily="34" charset="0"/>
                <a:ea typeface="+mj-ea"/>
                <a:cs typeface="Arial" pitchFamily="34" charset="0"/>
              </a:rPr>
              <a:t>Errors </a:t>
            </a:r>
            <a:endParaRPr kumimoji="0" lang="en-US" sz="4000" i="0" u="none" strike="noStrike" kern="1200" cap="none" spc="0" normalizeH="0" baseline="0" noProof="0" dirty="0">
              <a:ln>
                <a:solidFill>
                  <a:schemeClr val="accent6">
                    <a:lumMod val="50000"/>
                  </a:schemeClr>
                </a:solidFill>
              </a:ln>
              <a:solidFill>
                <a:srgbClr val="C00000"/>
              </a:solidFill>
              <a:effectLst/>
              <a:uLnTx/>
              <a:uFillTx/>
              <a:latin typeface="Arial" pitchFamily="34" charset="0"/>
              <a:ea typeface="+mj-ea"/>
              <a:cs typeface="Arial" pitchFamily="34" charset="0"/>
            </a:endParaRPr>
          </a:p>
        </p:txBody>
      </p:sp>
      <p:sp>
        <p:nvSpPr>
          <p:cNvPr id="12" name="TextBox 11"/>
          <p:cNvSpPr txBox="1"/>
          <p:nvPr/>
        </p:nvSpPr>
        <p:spPr>
          <a:xfrm>
            <a:off x="266700" y="671691"/>
            <a:ext cx="8153400" cy="5539978"/>
          </a:xfrm>
          <a:prstGeom prst="rect">
            <a:avLst/>
          </a:prstGeom>
          <a:noFill/>
        </p:spPr>
        <p:txBody>
          <a:bodyPr wrap="square" rtlCol="0">
            <a:spAutoFit/>
          </a:bodyPr>
          <a:lstStyle/>
          <a:p>
            <a:r>
              <a:rPr lang="en-US" sz="2400" b="1" u="sng" dirty="0" smtClean="0">
                <a:solidFill>
                  <a:schemeClr val="tx1">
                    <a:lumMod val="65000"/>
                    <a:lumOff val="35000"/>
                  </a:schemeClr>
                </a:solidFill>
                <a:cs typeface="Times New Roman" panose="02020603050405020304" pitchFamily="18" charset="0"/>
              </a:rPr>
              <a:t>Manual Errors</a:t>
            </a:r>
            <a:r>
              <a:rPr lang="en-US" sz="2400" b="1" dirty="0" smtClean="0">
                <a:solidFill>
                  <a:schemeClr val="tx1">
                    <a:lumMod val="65000"/>
                    <a:lumOff val="35000"/>
                  </a:schemeClr>
                </a:solidFill>
                <a:cs typeface="Times New Roman" panose="02020603050405020304" pitchFamily="18" charset="0"/>
              </a:rPr>
              <a:t> :</a:t>
            </a:r>
          </a:p>
          <a:p>
            <a:endParaRPr lang="en-US" dirty="0" smtClean="0">
              <a:cs typeface="Times New Roman" panose="02020603050405020304" pitchFamily="18" charset="0"/>
            </a:endParaRPr>
          </a:p>
          <a:p>
            <a:pPr marL="342900" indent="-342900">
              <a:buFont typeface="Arial" pitchFamily="34" charset="0"/>
              <a:buChar char="•"/>
            </a:pPr>
            <a:r>
              <a:rPr lang="en-US" sz="2400" b="1" dirty="0" smtClean="0">
                <a:solidFill>
                  <a:schemeClr val="tx1">
                    <a:lumMod val="65000"/>
                    <a:lumOff val="35000"/>
                  </a:schemeClr>
                </a:solidFill>
                <a:cs typeface="Times New Roman" panose="02020603050405020304" pitchFamily="18" charset="0"/>
              </a:rPr>
              <a:t>Pin </a:t>
            </a:r>
            <a:r>
              <a:rPr lang="en-US" sz="2400" b="1" dirty="0">
                <a:solidFill>
                  <a:schemeClr val="tx1">
                    <a:lumMod val="65000"/>
                    <a:lumOff val="35000"/>
                  </a:schemeClr>
                </a:solidFill>
                <a:cs typeface="Times New Roman" panose="02020603050405020304" pitchFamily="18" charset="0"/>
              </a:rPr>
              <a:t>Code incorrect or manipulated </a:t>
            </a:r>
            <a:r>
              <a:rPr lang="en-US" sz="2400" dirty="0" smtClean="0">
                <a:solidFill>
                  <a:schemeClr val="tx1">
                    <a:lumMod val="65000"/>
                    <a:lumOff val="35000"/>
                  </a:schemeClr>
                </a:solidFill>
                <a:cs typeface="Times New Roman" panose="02020603050405020304" pitchFamily="18" charset="0"/>
              </a:rPr>
              <a:t>at the </a:t>
            </a:r>
            <a:r>
              <a:rPr lang="en-US" sz="2400" dirty="0">
                <a:solidFill>
                  <a:schemeClr val="tx1">
                    <a:lumMod val="65000"/>
                    <a:lumOff val="35000"/>
                  </a:schemeClr>
                </a:solidFill>
                <a:cs typeface="Times New Roman" panose="02020603050405020304" pitchFamily="18" charset="0"/>
              </a:rPr>
              <a:t>time of</a:t>
            </a:r>
            <a:r>
              <a:rPr lang="en-US" sz="2400" b="1" dirty="0">
                <a:solidFill>
                  <a:schemeClr val="tx1">
                    <a:lumMod val="65000"/>
                    <a:lumOff val="35000"/>
                  </a:schemeClr>
                </a:solidFill>
                <a:cs typeface="Times New Roman" panose="02020603050405020304" pitchFamily="18" charset="0"/>
              </a:rPr>
              <a:t> booking</a:t>
            </a:r>
            <a:endParaRPr lang="en-US" sz="2400" dirty="0">
              <a:solidFill>
                <a:schemeClr val="tx1">
                  <a:lumMod val="65000"/>
                  <a:lumOff val="35000"/>
                </a:schemeClr>
              </a:solidFill>
              <a:cs typeface="Times New Roman" panose="02020603050405020304" pitchFamily="18" charset="0"/>
            </a:endParaRPr>
          </a:p>
          <a:p>
            <a:pPr marL="342900" indent="-342900">
              <a:buFont typeface="Arial" pitchFamily="34" charset="0"/>
              <a:buChar char="•"/>
            </a:pPr>
            <a:r>
              <a:rPr lang="en-US" sz="2400" dirty="0" smtClean="0">
                <a:solidFill>
                  <a:srgbClr val="EA0000"/>
                </a:solidFill>
                <a:cs typeface="Times New Roman" panose="02020603050405020304" pitchFamily="18" charset="0"/>
              </a:rPr>
              <a:t>No transport</a:t>
            </a:r>
            <a:r>
              <a:rPr lang="en-US" sz="2400" dirty="0" smtClean="0">
                <a:solidFill>
                  <a:schemeClr val="tx1">
                    <a:lumMod val="65000"/>
                    <a:lumOff val="35000"/>
                  </a:schemeClr>
                </a:solidFill>
                <a:cs typeface="Times New Roman" panose="02020603050405020304" pitchFamily="18" charset="0"/>
              </a:rPr>
              <a:t> worthy </a:t>
            </a:r>
            <a:r>
              <a:rPr lang="en-US" sz="2400" b="1" dirty="0" smtClean="0">
                <a:solidFill>
                  <a:schemeClr val="tx1">
                    <a:lumMod val="65000"/>
                    <a:lumOff val="35000"/>
                  </a:schemeClr>
                </a:solidFill>
                <a:cs typeface="Times New Roman" panose="02020603050405020304" pitchFamily="18" charset="0"/>
              </a:rPr>
              <a:t>packaging</a:t>
            </a:r>
            <a:r>
              <a:rPr lang="en-US" sz="2400" dirty="0" smtClean="0">
                <a:solidFill>
                  <a:schemeClr val="tx1">
                    <a:lumMod val="65000"/>
                    <a:lumOff val="35000"/>
                  </a:schemeClr>
                </a:solidFill>
                <a:cs typeface="Times New Roman" panose="02020603050405020304" pitchFamily="18" charset="0"/>
              </a:rPr>
              <a:t> of parcel / shipment </a:t>
            </a:r>
          </a:p>
          <a:p>
            <a:pPr marL="342900" indent="-342900">
              <a:buFont typeface="Arial" pitchFamily="34" charset="0"/>
              <a:buChar char="•"/>
            </a:pPr>
            <a:r>
              <a:rPr lang="en-US" sz="2400" dirty="0" smtClean="0">
                <a:solidFill>
                  <a:schemeClr val="tx1">
                    <a:lumMod val="65000"/>
                    <a:lumOff val="35000"/>
                  </a:schemeClr>
                </a:solidFill>
                <a:cs typeface="Times New Roman" panose="02020603050405020304" pitchFamily="18" charset="0"/>
              </a:rPr>
              <a:t>No marking of </a:t>
            </a:r>
            <a:r>
              <a:rPr lang="en-US" sz="2400" b="1" dirty="0" smtClean="0">
                <a:solidFill>
                  <a:schemeClr val="tx1">
                    <a:lumMod val="65000"/>
                    <a:lumOff val="35000"/>
                  </a:schemeClr>
                </a:solidFill>
                <a:cs typeface="Times New Roman" panose="02020603050405020304" pitchFamily="18" charset="0"/>
              </a:rPr>
              <a:t>Mode, AWB number, Multiple box marking, ‘From’ &amp; ‘To’ address</a:t>
            </a:r>
            <a:r>
              <a:rPr lang="en-US" sz="2400" dirty="0" smtClean="0">
                <a:solidFill>
                  <a:schemeClr val="tx1">
                    <a:lumMod val="65000"/>
                    <a:lumOff val="35000"/>
                  </a:schemeClr>
                </a:solidFill>
                <a:cs typeface="Times New Roman" panose="02020603050405020304" pitchFamily="18" charset="0"/>
              </a:rPr>
              <a:t> Not mentioned on the parcel / shipment</a:t>
            </a:r>
          </a:p>
          <a:p>
            <a:pPr marL="342900" indent="-342900">
              <a:buFont typeface="Arial" pitchFamily="34" charset="0"/>
              <a:buChar char="•"/>
            </a:pPr>
            <a:r>
              <a:rPr lang="en-US" sz="2400" b="1" dirty="0" smtClean="0">
                <a:solidFill>
                  <a:schemeClr val="tx1">
                    <a:lumMod val="65000"/>
                    <a:lumOff val="35000"/>
                  </a:schemeClr>
                </a:solidFill>
                <a:cs typeface="Times New Roman" panose="02020603050405020304" pitchFamily="18" charset="0"/>
              </a:rPr>
              <a:t>Invoice</a:t>
            </a:r>
            <a:r>
              <a:rPr lang="en-US" sz="2400" dirty="0" smtClean="0">
                <a:solidFill>
                  <a:schemeClr val="tx1">
                    <a:lumMod val="65000"/>
                    <a:lumOff val="35000"/>
                  </a:schemeClr>
                </a:solidFill>
                <a:cs typeface="Times New Roman" panose="02020603050405020304" pitchFamily="18" charset="0"/>
              </a:rPr>
              <a:t> &amp; </a:t>
            </a:r>
            <a:r>
              <a:rPr lang="en-US" sz="2400" b="1" dirty="0" smtClean="0">
                <a:solidFill>
                  <a:schemeClr val="tx1">
                    <a:lumMod val="65000"/>
                    <a:lumOff val="35000"/>
                  </a:schemeClr>
                </a:solidFill>
                <a:cs typeface="Times New Roman" panose="02020603050405020304" pitchFamily="18" charset="0"/>
              </a:rPr>
              <a:t>Paperwork</a:t>
            </a:r>
            <a:r>
              <a:rPr lang="en-US" sz="2400" dirty="0" smtClean="0">
                <a:solidFill>
                  <a:schemeClr val="tx1">
                    <a:lumMod val="65000"/>
                    <a:lumOff val="35000"/>
                  </a:schemeClr>
                </a:solidFill>
                <a:cs typeface="Times New Roman" panose="02020603050405020304" pitchFamily="18" charset="0"/>
              </a:rPr>
              <a:t> Not </a:t>
            </a:r>
            <a:r>
              <a:rPr lang="en-US" sz="2400" dirty="0" smtClean="0">
                <a:solidFill>
                  <a:srgbClr val="EA0000"/>
                </a:solidFill>
                <a:cs typeface="Times New Roman" panose="02020603050405020304" pitchFamily="18" charset="0"/>
              </a:rPr>
              <a:t>affixed </a:t>
            </a:r>
            <a:r>
              <a:rPr lang="en-US" sz="2400" dirty="0" smtClean="0">
                <a:solidFill>
                  <a:schemeClr val="tx1">
                    <a:lumMod val="65000"/>
                    <a:lumOff val="35000"/>
                  </a:schemeClr>
                </a:solidFill>
                <a:cs typeface="Times New Roman" panose="02020603050405020304" pitchFamily="18" charset="0"/>
              </a:rPr>
              <a:t>on the </a:t>
            </a:r>
            <a:r>
              <a:rPr lang="en-US" sz="2400" b="1" dirty="0" smtClean="0">
                <a:solidFill>
                  <a:schemeClr val="tx1">
                    <a:lumMod val="65000"/>
                    <a:lumOff val="35000"/>
                  </a:schemeClr>
                </a:solidFill>
                <a:cs typeface="Times New Roman" panose="02020603050405020304" pitchFamily="18" charset="0"/>
              </a:rPr>
              <a:t>package</a:t>
            </a:r>
          </a:p>
          <a:p>
            <a:pPr marL="342900" indent="-342900">
              <a:buFont typeface="Arial" pitchFamily="34" charset="0"/>
              <a:buChar char="•"/>
            </a:pPr>
            <a:r>
              <a:rPr lang="en-US" sz="2400" b="1" dirty="0">
                <a:solidFill>
                  <a:schemeClr val="tx1">
                    <a:lumMod val="65000"/>
                    <a:lumOff val="35000"/>
                  </a:schemeClr>
                </a:solidFill>
                <a:cs typeface="Times New Roman" panose="02020603050405020304" pitchFamily="18" charset="0"/>
              </a:rPr>
              <a:t>E-way Bill Sticker </a:t>
            </a:r>
            <a:r>
              <a:rPr lang="en-US" sz="2400" b="1" dirty="0" smtClean="0">
                <a:solidFill>
                  <a:schemeClr val="tx1">
                    <a:lumMod val="65000"/>
                    <a:lumOff val="35000"/>
                  </a:schemeClr>
                </a:solidFill>
                <a:cs typeface="Times New Roman" panose="02020603050405020304" pitchFamily="18" charset="0"/>
              </a:rPr>
              <a:t>NOT </a:t>
            </a:r>
            <a:r>
              <a:rPr lang="en-US" sz="2400" b="1" dirty="0">
                <a:solidFill>
                  <a:schemeClr val="tx1">
                    <a:lumMod val="65000"/>
                    <a:lumOff val="35000"/>
                  </a:schemeClr>
                </a:solidFill>
                <a:cs typeface="Times New Roman" panose="02020603050405020304" pitchFamily="18" charset="0"/>
              </a:rPr>
              <a:t>affixed </a:t>
            </a:r>
            <a:r>
              <a:rPr lang="en-US" sz="2400" dirty="0">
                <a:solidFill>
                  <a:schemeClr val="tx1">
                    <a:lumMod val="65000"/>
                    <a:lumOff val="35000"/>
                  </a:schemeClr>
                </a:solidFill>
                <a:cs typeface="Times New Roman" panose="02020603050405020304" pitchFamily="18" charset="0"/>
              </a:rPr>
              <a:t>on the </a:t>
            </a:r>
            <a:r>
              <a:rPr lang="en-US" sz="2400" dirty="0" smtClean="0">
                <a:solidFill>
                  <a:schemeClr val="tx1">
                    <a:lumMod val="65000"/>
                    <a:lumOff val="35000"/>
                  </a:schemeClr>
                </a:solidFill>
                <a:cs typeface="Times New Roman" panose="02020603050405020304" pitchFamily="18" charset="0"/>
              </a:rPr>
              <a:t>package</a:t>
            </a:r>
          </a:p>
          <a:p>
            <a:pPr marL="342900" indent="-342900">
              <a:buFont typeface="Arial" pitchFamily="34" charset="0"/>
              <a:buChar char="•"/>
            </a:pPr>
            <a:r>
              <a:rPr lang="en-US" sz="2400" dirty="0" smtClean="0">
                <a:solidFill>
                  <a:schemeClr val="tx1">
                    <a:lumMod val="65000"/>
                    <a:lumOff val="35000"/>
                  </a:schemeClr>
                </a:solidFill>
                <a:cs typeface="Times New Roman" panose="02020603050405020304" pitchFamily="18" charset="0"/>
              </a:rPr>
              <a:t>Processing without </a:t>
            </a:r>
            <a:r>
              <a:rPr lang="en-US" sz="2400" b="1" dirty="0" smtClean="0">
                <a:solidFill>
                  <a:schemeClr val="tx1">
                    <a:lumMod val="65000"/>
                    <a:lumOff val="35000"/>
                  </a:schemeClr>
                </a:solidFill>
                <a:cs typeface="Times New Roman" panose="02020603050405020304" pitchFamily="18" charset="0"/>
              </a:rPr>
              <a:t>mentioning </a:t>
            </a:r>
            <a:r>
              <a:rPr lang="en-US" sz="2400" b="1" dirty="0" err="1" smtClean="0">
                <a:solidFill>
                  <a:schemeClr val="tx1">
                    <a:lumMod val="65000"/>
                    <a:lumOff val="35000"/>
                  </a:schemeClr>
                </a:solidFill>
                <a:cs typeface="Times New Roman" panose="02020603050405020304" pitchFamily="18" charset="0"/>
              </a:rPr>
              <a:t>pincode</a:t>
            </a:r>
            <a:r>
              <a:rPr lang="en-US" sz="2400" b="1" dirty="0" smtClean="0">
                <a:solidFill>
                  <a:schemeClr val="tx1">
                    <a:lumMod val="65000"/>
                    <a:lumOff val="35000"/>
                  </a:schemeClr>
                </a:solidFill>
                <a:cs typeface="Times New Roman" panose="02020603050405020304" pitchFamily="18" charset="0"/>
              </a:rPr>
              <a:t> </a:t>
            </a:r>
            <a:r>
              <a:rPr lang="en-US" sz="2400" dirty="0" smtClean="0">
                <a:solidFill>
                  <a:schemeClr val="tx1">
                    <a:lumMod val="65000"/>
                    <a:lumOff val="35000"/>
                  </a:schemeClr>
                </a:solidFill>
                <a:cs typeface="Times New Roman" panose="02020603050405020304" pitchFamily="18" charset="0"/>
              </a:rPr>
              <a:t>on shipment.</a:t>
            </a:r>
          </a:p>
          <a:p>
            <a:pPr marL="342900" indent="-342900">
              <a:buFont typeface="Arial" pitchFamily="34" charset="0"/>
              <a:buChar char="•"/>
            </a:pPr>
            <a:r>
              <a:rPr lang="en-US" sz="2400" b="1" dirty="0" smtClean="0">
                <a:solidFill>
                  <a:schemeClr val="tx1">
                    <a:lumMod val="65000"/>
                    <a:lumOff val="35000"/>
                  </a:schemeClr>
                </a:solidFill>
                <a:cs typeface="Times New Roman" panose="02020603050405020304" pitchFamily="18" charset="0"/>
              </a:rPr>
              <a:t>Parcel Express / Prime Track</a:t>
            </a:r>
            <a:r>
              <a:rPr lang="en-US" sz="2400" dirty="0" smtClean="0">
                <a:solidFill>
                  <a:schemeClr val="tx1">
                    <a:lumMod val="65000"/>
                    <a:lumOff val="35000"/>
                  </a:schemeClr>
                </a:solidFill>
                <a:cs typeface="Times New Roman" panose="02020603050405020304" pitchFamily="18" charset="0"/>
              </a:rPr>
              <a:t> </a:t>
            </a:r>
            <a:r>
              <a:rPr lang="en-US" sz="2400" b="1" dirty="0" smtClean="0">
                <a:solidFill>
                  <a:schemeClr val="tx1">
                    <a:lumMod val="65000"/>
                    <a:lumOff val="35000"/>
                  </a:schemeClr>
                </a:solidFill>
                <a:cs typeface="Times New Roman" panose="02020603050405020304" pitchFamily="18" charset="0"/>
              </a:rPr>
              <a:t>POD</a:t>
            </a:r>
            <a:r>
              <a:rPr lang="en-US" sz="2400" dirty="0" smtClean="0">
                <a:solidFill>
                  <a:schemeClr val="tx1">
                    <a:lumMod val="65000"/>
                    <a:lumOff val="35000"/>
                  </a:schemeClr>
                </a:solidFill>
                <a:cs typeface="Times New Roman" panose="02020603050405020304" pitchFamily="18" charset="0"/>
              </a:rPr>
              <a:t> copy aren’t attached properly on s/</a:t>
            </a:r>
            <a:r>
              <a:rPr lang="en-US" sz="2400" dirty="0" err="1" smtClean="0">
                <a:solidFill>
                  <a:schemeClr val="tx1">
                    <a:lumMod val="65000"/>
                    <a:lumOff val="35000"/>
                  </a:schemeClr>
                </a:solidFill>
                <a:cs typeface="Times New Roman" panose="02020603050405020304" pitchFamily="18" charset="0"/>
              </a:rPr>
              <a:t>ment</a:t>
            </a:r>
            <a:r>
              <a:rPr lang="en-US" sz="2400" dirty="0">
                <a:solidFill>
                  <a:schemeClr val="tx1">
                    <a:lumMod val="65000"/>
                    <a:lumOff val="35000"/>
                  </a:schemeClr>
                </a:solidFill>
                <a:cs typeface="Times New Roman" panose="02020603050405020304" pitchFamily="18" charset="0"/>
              </a:rPr>
              <a:t>.</a:t>
            </a:r>
            <a:r>
              <a:rPr lang="en-US" sz="2400" dirty="0" smtClean="0">
                <a:solidFill>
                  <a:schemeClr val="tx1">
                    <a:lumMod val="65000"/>
                    <a:lumOff val="35000"/>
                  </a:schemeClr>
                </a:solidFill>
                <a:cs typeface="Times New Roman" panose="02020603050405020304" pitchFamily="18" charset="0"/>
              </a:rPr>
              <a:t> As a result, </a:t>
            </a:r>
            <a:r>
              <a:rPr lang="en-US" sz="2400" dirty="0" smtClean="0">
                <a:solidFill>
                  <a:srgbClr val="EA0000"/>
                </a:solidFill>
                <a:cs typeface="Times New Roman" panose="02020603050405020304" pitchFamily="18" charset="0"/>
              </a:rPr>
              <a:t>gets torn</a:t>
            </a:r>
            <a:r>
              <a:rPr lang="en-US" sz="2400" dirty="0" smtClean="0">
                <a:solidFill>
                  <a:schemeClr val="tx1">
                    <a:lumMod val="65000"/>
                    <a:lumOff val="35000"/>
                  </a:schemeClr>
                </a:solidFill>
                <a:cs typeface="Times New Roman" panose="02020603050405020304" pitchFamily="18" charset="0"/>
              </a:rPr>
              <a:t> while removing it at the </a:t>
            </a:r>
            <a:r>
              <a:rPr lang="en-US" sz="2400" b="1" dirty="0" smtClean="0">
                <a:solidFill>
                  <a:schemeClr val="tx1">
                    <a:lumMod val="65000"/>
                    <a:lumOff val="35000"/>
                  </a:schemeClr>
                </a:solidFill>
                <a:cs typeface="Times New Roman" panose="02020603050405020304" pitchFamily="18" charset="0"/>
              </a:rPr>
              <a:t>time of Delivery. Even gets Lost in Transit</a:t>
            </a:r>
          </a:p>
          <a:p>
            <a:pPr marL="342900" indent="-342900">
              <a:buFont typeface="Arial" pitchFamily="34" charset="0"/>
              <a:buChar char="•"/>
            </a:pPr>
            <a:r>
              <a:rPr lang="en-US" sz="2400" dirty="0" smtClean="0">
                <a:solidFill>
                  <a:schemeClr val="tx1">
                    <a:lumMod val="65000"/>
                    <a:lumOff val="35000"/>
                  </a:schemeClr>
                </a:solidFill>
                <a:cs typeface="Times New Roman" panose="02020603050405020304" pitchFamily="18" charset="0"/>
              </a:rPr>
              <a:t>Labels aren’t pasted correctly. </a:t>
            </a:r>
            <a:r>
              <a:rPr lang="en-US" sz="2400" b="1" dirty="0" smtClean="0">
                <a:solidFill>
                  <a:schemeClr val="tx1">
                    <a:lumMod val="65000"/>
                    <a:lumOff val="35000"/>
                  </a:schemeClr>
                </a:solidFill>
                <a:cs typeface="Times New Roman" panose="02020603050405020304" pitchFamily="18" charset="0"/>
              </a:rPr>
              <a:t>Address gets covered with stickers.</a:t>
            </a:r>
            <a:endParaRPr lang="en-US" dirty="0">
              <a:cs typeface="Times New Roman" panose="02020603050405020304" pitchFamily="18" charset="0"/>
            </a:endParaRPr>
          </a:p>
        </p:txBody>
      </p:sp>
    </p:spTree>
  </p:cSld>
  <p:clrMapOvr>
    <a:masterClrMapping/>
  </p:clrMapOvr>
  <p:timing>
    <p:tnLst>
      <p:par>
        <p:cTn id="1" dur="indefinite" restart="never" nodeType="tmRoot"/>
      </p:par>
    </p:tnLst>
  </p:timing>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1981200"/>
            <a:ext cx="7924800" cy="2123658"/>
          </a:xfrm>
          <a:prstGeom prst="rect">
            <a:avLst/>
          </a:prstGeom>
        </p:spPr>
        <p:txBody>
          <a:bodyPr wrap="square">
            <a:spAutoFit/>
          </a:bodyPr>
          <a:lstStyle/>
          <a:p>
            <a:pPr algn="ctr">
              <a:defRPr/>
            </a:pPr>
            <a:r>
              <a:rPr lang="en-US" sz="6000" dirty="0" smtClean="0">
                <a:solidFill>
                  <a:srgbClr val="C00000"/>
                </a:solidFill>
                <a:latin typeface="Arial" pitchFamily="34" charset="0"/>
                <a:cs typeface="Arial" pitchFamily="34" charset="0"/>
              </a:rPr>
              <a:t> </a:t>
            </a:r>
            <a:r>
              <a:rPr lang="en-US" sz="6600" b="1" dirty="0" smtClean="0">
                <a:solidFill>
                  <a:srgbClr val="C00000"/>
                </a:solidFill>
                <a:latin typeface="Arial" pitchFamily="34" charset="0"/>
                <a:cs typeface="Arial" pitchFamily="34" charset="0"/>
              </a:rPr>
              <a:t>Booking Guidelines</a:t>
            </a:r>
            <a:endParaRPr lang="en-US" sz="6600" b="1" dirty="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304800" y="762000"/>
            <a:ext cx="7924800" cy="5509200"/>
          </a:xfrm>
          <a:prstGeom prst="rect">
            <a:avLst/>
          </a:prstGeom>
        </p:spPr>
        <p:txBody>
          <a:bodyPr wrap="square">
            <a:spAutoFit/>
          </a:bodyPr>
          <a:lstStyle/>
          <a:p>
            <a:pPr marL="342900" indent="-342900">
              <a:spcBef>
                <a:spcPts val="1200"/>
              </a:spcBef>
              <a:buFont typeface="Arial" pitchFamily="34" charset="0"/>
              <a:buChar char="•"/>
            </a:pPr>
            <a:r>
              <a:rPr lang="en-US" sz="2400" dirty="0" smtClean="0">
                <a:solidFill>
                  <a:schemeClr val="tx1">
                    <a:lumMod val="65000"/>
                    <a:lumOff val="35000"/>
                  </a:schemeClr>
                </a:solidFill>
              </a:rPr>
              <a:t>Shipper should provide </a:t>
            </a:r>
            <a:r>
              <a:rPr lang="en-US" sz="2400" dirty="0" smtClean="0">
                <a:solidFill>
                  <a:srgbClr val="FF0000"/>
                </a:solidFill>
              </a:rPr>
              <a:t>correct Pin Code</a:t>
            </a:r>
            <a:r>
              <a:rPr lang="en-US" sz="2400" dirty="0" smtClean="0">
                <a:solidFill>
                  <a:schemeClr val="tx1">
                    <a:lumMod val="65000"/>
                    <a:lumOff val="35000"/>
                  </a:schemeClr>
                </a:solidFill>
              </a:rPr>
              <a:t> so that there is </a:t>
            </a:r>
            <a:r>
              <a:rPr lang="en-US" sz="2400" b="1" dirty="0" smtClean="0">
                <a:solidFill>
                  <a:schemeClr val="tx1">
                    <a:lumMod val="65000"/>
                    <a:lumOff val="35000"/>
                  </a:schemeClr>
                </a:solidFill>
              </a:rPr>
              <a:t>NO</a:t>
            </a:r>
            <a:r>
              <a:rPr lang="en-US" sz="2400" dirty="0" smtClean="0">
                <a:solidFill>
                  <a:schemeClr val="tx1">
                    <a:lumMod val="65000"/>
                    <a:lumOff val="35000"/>
                  </a:schemeClr>
                </a:solidFill>
              </a:rPr>
              <a:t> chance of </a:t>
            </a:r>
            <a:r>
              <a:rPr lang="en-US" sz="2400" b="1" dirty="0" smtClean="0">
                <a:solidFill>
                  <a:schemeClr val="tx1">
                    <a:lumMod val="65000"/>
                    <a:lumOff val="35000"/>
                  </a:schemeClr>
                </a:solidFill>
              </a:rPr>
              <a:t>misroute</a:t>
            </a:r>
            <a:r>
              <a:rPr lang="en-US" sz="2400" dirty="0" smtClean="0">
                <a:solidFill>
                  <a:schemeClr val="tx1">
                    <a:lumMod val="65000"/>
                    <a:lumOff val="35000"/>
                  </a:schemeClr>
                </a:solidFill>
              </a:rPr>
              <a:t> </a:t>
            </a:r>
          </a:p>
          <a:p>
            <a:pPr marL="342900" indent="-342900">
              <a:spcBef>
                <a:spcPts val="1200"/>
              </a:spcBef>
              <a:buFont typeface="Arial" pitchFamily="34" charset="0"/>
              <a:buChar char="•"/>
            </a:pPr>
            <a:r>
              <a:rPr lang="en-US" sz="2400" dirty="0" smtClean="0">
                <a:solidFill>
                  <a:schemeClr val="tx1">
                    <a:lumMod val="65000"/>
                    <a:lumOff val="35000"/>
                  </a:schemeClr>
                </a:solidFill>
              </a:rPr>
              <a:t>The </a:t>
            </a:r>
            <a:r>
              <a:rPr lang="en-US" sz="2400" dirty="0" smtClean="0">
                <a:solidFill>
                  <a:srgbClr val="FF0000"/>
                </a:solidFill>
              </a:rPr>
              <a:t>packaging</a:t>
            </a:r>
            <a:r>
              <a:rPr lang="en-US" sz="2400" dirty="0" smtClean="0">
                <a:solidFill>
                  <a:schemeClr val="tx1">
                    <a:lumMod val="65000"/>
                    <a:lumOff val="35000"/>
                  </a:schemeClr>
                </a:solidFill>
              </a:rPr>
              <a:t> also should be </a:t>
            </a:r>
            <a:r>
              <a:rPr lang="en-US" sz="2400" dirty="0" smtClean="0">
                <a:solidFill>
                  <a:srgbClr val="FF0000"/>
                </a:solidFill>
              </a:rPr>
              <a:t>transport worthy,</a:t>
            </a:r>
            <a:r>
              <a:rPr lang="en-US" sz="2400" dirty="0" smtClean="0">
                <a:solidFill>
                  <a:schemeClr val="tx1">
                    <a:lumMod val="65000"/>
                    <a:lumOff val="35000"/>
                  </a:schemeClr>
                </a:solidFill>
              </a:rPr>
              <a:t> so that the contents travel </a:t>
            </a:r>
            <a:r>
              <a:rPr lang="en-US" sz="2400" b="1" dirty="0" smtClean="0">
                <a:solidFill>
                  <a:schemeClr val="tx1">
                    <a:lumMod val="65000"/>
                    <a:lumOff val="35000"/>
                  </a:schemeClr>
                </a:solidFill>
              </a:rPr>
              <a:t>safely</a:t>
            </a:r>
            <a:r>
              <a:rPr lang="en-US" sz="2400" dirty="0" smtClean="0">
                <a:solidFill>
                  <a:schemeClr val="tx1">
                    <a:lumMod val="65000"/>
                    <a:lumOff val="35000"/>
                  </a:schemeClr>
                </a:solidFill>
              </a:rPr>
              <a:t> to the final </a:t>
            </a:r>
            <a:r>
              <a:rPr lang="en-US" sz="2400" b="1" dirty="0" smtClean="0">
                <a:solidFill>
                  <a:schemeClr val="tx1">
                    <a:lumMod val="65000"/>
                    <a:lumOff val="35000"/>
                  </a:schemeClr>
                </a:solidFill>
              </a:rPr>
              <a:t>destination</a:t>
            </a:r>
          </a:p>
          <a:p>
            <a:pPr marL="342900" indent="-342900">
              <a:spcBef>
                <a:spcPts val="1200"/>
              </a:spcBef>
              <a:buFont typeface="Arial" pitchFamily="34" charset="0"/>
              <a:buChar char="•"/>
            </a:pPr>
            <a:r>
              <a:rPr lang="en-US" sz="2400" dirty="0" smtClean="0">
                <a:solidFill>
                  <a:schemeClr val="tx1">
                    <a:lumMod val="65000"/>
                    <a:lumOff val="35000"/>
                  </a:schemeClr>
                </a:solidFill>
              </a:rPr>
              <a:t>Correct mode of transport “</a:t>
            </a:r>
            <a:r>
              <a:rPr lang="en-US" sz="2400" dirty="0" smtClean="0">
                <a:solidFill>
                  <a:srgbClr val="FF0000"/>
                </a:solidFill>
              </a:rPr>
              <a:t>Air</a:t>
            </a:r>
            <a:r>
              <a:rPr lang="en-US" sz="2400" dirty="0" smtClean="0">
                <a:solidFill>
                  <a:schemeClr val="tx1">
                    <a:lumMod val="65000"/>
                    <a:lumOff val="35000"/>
                  </a:schemeClr>
                </a:solidFill>
              </a:rPr>
              <a:t>” “</a:t>
            </a:r>
            <a:r>
              <a:rPr lang="en-US" sz="2400" dirty="0" smtClean="0">
                <a:solidFill>
                  <a:srgbClr val="FF0000"/>
                </a:solidFill>
              </a:rPr>
              <a:t>Surface</a:t>
            </a:r>
            <a:r>
              <a:rPr lang="en-US" sz="2400" dirty="0" smtClean="0">
                <a:solidFill>
                  <a:schemeClr val="tx1">
                    <a:lumMod val="65000"/>
                    <a:lumOff val="35000"/>
                  </a:schemeClr>
                </a:solidFill>
              </a:rPr>
              <a:t>” should be mentioned on the </a:t>
            </a:r>
            <a:r>
              <a:rPr lang="en-US" sz="2400" dirty="0" smtClean="0">
                <a:solidFill>
                  <a:srgbClr val="FF0000"/>
                </a:solidFill>
              </a:rPr>
              <a:t>package/parcel/shipment</a:t>
            </a:r>
            <a:r>
              <a:rPr lang="en-US" sz="2400" dirty="0" smtClean="0">
                <a:solidFill>
                  <a:schemeClr val="tx1">
                    <a:lumMod val="65000"/>
                    <a:lumOff val="35000"/>
                  </a:schemeClr>
                </a:solidFill>
              </a:rPr>
              <a:t> </a:t>
            </a:r>
          </a:p>
          <a:p>
            <a:pPr marL="342900" indent="-342900">
              <a:spcBef>
                <a:spcPts val="1200"/>
              </a:spcBef>
              <a:buFont typeface="Arial" pitchFamily="34" charset="0"/>
              <a:buChar char="•"/>
            </a:pPr>
            <a:r>
              <a:rPr lang="en-US" sz="2400" dirty="0" smtClean="0">
                <a:solidFill>
                  <a:schemeClr val="tx1">
                    <a:lumMod val="65000"/>
                    <a:lumOff val="35000"/>
                  </a:schemeClr>
                </a:solidFill>
              </a:rPr>
              <a:t>The </a:t>
            </a:r>
            <a:r>
              <a:rPr lang="en-US" sz="2400" dirty="0" smtClean="0">
                <a:solidFill>
                  <a:srgbClr val="FF0000"/>
                </a:solidFill>
              </a:rPr>
              <a:t>POD copy of AWB</a:t>
            </a:r>
            <a:r>
              <a:rPr lang="en-US" sz="2400" dirty="0" smtClean="0">
                <a:solidFill>
                  <a:schemeClr val="tx1">
                    <a:lumMod val="65000"/>
                    <a:lumOff val="35000"/>
                  </a:schemeClr>
                </a:solidFill>
              </a:rPr>
              <a:t> should be properly </a:t>
            </a:r>
            <a:r>
              <a:rPr lang="en-US" sz="2400" dirty="0" smtClean="0">
                <a:solidFill>
                  <a:srgbClr val="FF0000"/>
                </a:solidFill>
              </a:rPr>
              <a:t>affixed</a:t>
            </a:r>
            <a:r>
              <a:rPr lang="en-US" sz="2400" dirty="0" smtClean="0">
                <a:solidFill>
                  <a:schemeClr val="tx1">
                    <a:lumMod val="65000"/>
                    <a:lumOff val="35000"/>
                  </a:schemeClr>
                </a:solidFill>
              </a:rPr>
              <a:t> on the package in the </a:t>
            </a:r>
            <a:r>
              <a:rPr lang="en-US" sz="2400" b="1" dirty="0" smtClean="0">
                <a:solidFill>
                  <a:schemeClr val="tx1">
                    <a:lumMod val="65000"/>
                    <a:lumOff val="35000"/>
                  </a:schemeClr>
                </a:solidFill>
              </a:rPr>
              <a:t>designated pouch</a:t>
            </a:r>
            <a:r>
              <a:rPr lang="en-US" sz="2400" dirty="0" smtClean="0">
                <a:solidFill>
                  <a:schemeClr val="tx1">
                    <a:lumMod val="65000"/>
                    <a:lumOff val="35000"/>
                  </a:schemeClr>
                </a:solidFill>
              </a:rPr>
              <a:t>, so that it is does </a:t>
            </a:r>
            <a:r>
              <a:rPr lang="en-US" sz="2400" b="1" dirty="0" smtClean="0">
                <a:solidFill>
                  <a:schemeClr val="tx1">
                    <a:lumMod val="65000"/>
                    <a:lumOff val="35000"/>
                  </a:schemeClr>
                </a:solidFill>
              </a:rPr>
              <a:t>NOT fall off en-route</a:t>
            </a:r>
            <a:r>
              <a:rPr lang="en-US" sz="2400" dirty="0" smtClean="0">
                <a:solidFill>
                  <a:schemeClr val="tx1">
                    <a:lumMod val="65000"/>
                    <a:lumOff val="35000"/>
                  </a:schemeClr>
                </a:solidFill>
              </a:rPr>
              <a:t>. Reason being, the </a:t>
            </a:r>
            <a:r>
              <a:rPr lang="en-US" sz="2400" b="1" dirty="0" smtClean="0">
                <a:solidFill>
                  <a:schemeClr val="tx1">
                    <a:lumMod val="65000"/>
                    <a:lumOff val="35000"/>
                  </a:schemeClr>
                </a:solidFill>
              </a:rPr>
              <a:t>POD is required to be scanned</a:t>
            </a:r>
            <a:r>
              <a:rPr lang="en-US" sz="2400" dirty="0" smtClean="0">
                <a:solidFill>
                  <a:schemeClr val="tx1">
                    <a:lumMod val="65000"/>
                    <a:lumOff val="35000"/>
                  </a:schemeClr>
                </a:solidFill>
              </a:rPr>
              <a:t> after taking the consignee signature</a:t>
            </a:r>
          </a:p>
          <a:p>
            <a:pPr marL="342900" indent="-342900">
              <a:spcBef>
                <a:spcPts val="1200"/>
              </a:spcBef>
              <a:buFont typeface="Arial" pitchFamily="34" charset="0"/>
              <a:buChar char="•"/>
            </a:pPr>
            <a:r>
              <a:rPr lang="en-US" sz="2400" dirty="0" smtClean="0">
                <a:solidFill>
                  <a:schemeClr val="tx1">
                    <a:lumMod val="65000"/>
                    <a:lumOff val="35000"/>
                  </a:schemeClr>
                </a:solidFill>
              </a:rPr>
              <a:t>The </a:t>
            </a:r>
            <a:r>
              <a:rPr lang="en-US" sz="2400" dirty="0" smtClean="0">
                <a:solidFill>
                  <a:srgbClr val="FF0000"/>
                </a:solidFill>
              </a:rPr>
              <a:t>invoice</a:t>
            </a:r>
            <a:r>
              <a:rPr lang="en-US" sz="2400" dirty="0" smtClean="0">
                <a:solidFill>
                  <a:schemeClr val="tx1">
                    <a:lumMod val="65000"/>
                    <a:lumOff val="35000"/>
                  </a:schemeClr>
                </a:solidFill>
              </a:rPr>
              <a:t> is a </a:t>
            </a:r>
            <a:r>
              <a:rPr lang="en-US" sz="2400" b="1" dirty="0" smtClean="0">
                <a:solidFill>
                  <a:schemeClr val="tx1">
                    <a:lumMod val="65000"/>
                    <a:lumOff val="35000"/>
                  </a:schemeClr>
                </a:solidFill>
              </a:rPr>
              <a:t>must</a:t>
            </a:r>
            <a:r>
              <a:rPr lang="en-US" sz="2400" dirty="0" smtClean="0">
                <a:solidFill>
                  <a:schemeClr val="tx1">
                    <a:lumMod val="65000"/>
                    <a:lumOff val="35000"/>
                  </a:schemeClr>
                </a:solidFill>
              </a:rPr>
              <a:t>. </a:t>
            </a:r>
            <a:r>
              <a:rPr lang="en-US" sz="2400" dirty="0">
                <a:solidFill>
                  <a:schemeClr val="tx1">
                    <a:lumMod val="65000"/>
                    <a:lumOff val="35000"/>
                  </a:schemeClr>
                </a:solidFill>
              </a:rPr>
              <a:t>I</a:t>
            </a:r>
            <a:r>
              <a:rPr lang="en-US" sz="2400" dirty="0" smtClean="0">
                <a:solidFill>
                  <a:schemeClr val="tx1">
                    <a:lumMod val="65000"/>
                    <a:lumOff val="35000"/>
                  </a:schemeClr>
                </a:solidFill>
              </a:rPr>
              <a:t>nvoice provides detailed information like : delivery </a:t>
            </a:r>
            <a:r>
              <a:rPr lang="en-US" sz="2400" b="1" dirty="0" smtClean="0">
                <a:solidFill>
                  <a:schemeClr val="tx1">
                    <a:lumMod val="65000"/>
                    <a:lumOff val="35000"/>
                  </a:schemeClr>
                </a:solidFill>
              </a:rPr>
              <a:t>address, phone number, content, Quantity</a:t>
            </a:r>
            <a:r>
              <a:rPr lang="en-US" sz="2400" b="1" dirty="0">
                <a:solidFill>
                  <a:schemeClr val="tx1">
                    <a:lumMod val="65000"/>
                    <a:lumOff val="35000"/>
                  </a:schemeClr>
                </a:solidFill>
              </a:rPr>
              <a:t>,</a:t>
            </a:r>
            <a:r>
              <a:rPr lang="en-US" sz="2400" b="1" dirty="0" smtClean="0">
                <a:solidFill>
                  <a:schemeClr val="tx1">
                    <a:lumMod val="65000"/>
                    <a:lumOff val="35000"/>
                  </a:schemeClr>
                </a:solidFill>
              </a:rPr>
              <a:t> number of packages &amp; Value</a:t>
            </a:r>
            <a:r>
              <a:rPr lang="en-US" sz="2400" dirty="0" smtClean="0">
                <a:solidFill>
                  <a:schemeClr val="tx1">
                    <a:lumMod val="65000"/>
                    <a:lumOff val="35000"/>
                  </a:schemeClr>
                </a:solidFill>
              </a:rPr>
              <a:t>.</a:t>
            </a:r>
          </a:p>
        </p:txBody>
      </p:sp>
      <p:sp>
        <p:nvSpPr>
          <p:cNvPr id="14" name="TextBox 13"/>
          <p:cNvSpPr txBox="1"/>
          <p:nvPr/>
        </p:nvSpPr>
        <p:spPr>
          <a:xfrm>
            <a:off x="685800" y="0"/>
            <a:ext cx="6400800" cy="584775"/>
          </a:xfrm>
          <a:prstGeom prst="rect">
            <a:avLst/>
          </a:prstGeom>
          <a:noFill/>
        </p:spPr>
        <p:txBody>
          <a:bodyPr wrap="square" rtlCol="0">
            <a:spAutoFit/>
          </a:bodyPr>
          <a:lstStyle/>
          <a:p>
            <a:r>
              <a:rPr lang="en-US" altLang="en-US" sz="3200" b="1" spc="100" dirty="0" smtClean="0">
                <a:solidFill>
                  <a:srgbClr val="EA0000"/>
                </a:solidFill>
              </a:rPr>
              <a:t>Booking Guidelines : </a:t>
            </a:r>
          </a:p>
        </p:txBody>
      </p:sp>
    </p:spTree>
  </p:cSld>
  <p:clrMapOvr>
    <a:masterClrMapping/>
  </p:clrMapOvr>
  <p:timing>
    <p:tnLst>
      <p:par>
        <p:cTn id="1" dur="indefinite" restart="never" nodeType="tmRoot"/>
      </p:par>
    </p:tnLst>
  </p:timing>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29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304800" y="762000"/>
            <a:ext cx="8305800" cy="6463308"/>
          </a:xfrm>
          <a:prstGeom prst="rect">
            <a:avLst/>
          </a:prstGeom>
        </p:spPr>
        <p:txBody>
          <a:bodyPr wrap="square">
            <a:spAutoFit/>
          </a:bodyPr>
          <a:lstStyle/>
          <a:p>
            <a:pPr marL="342900" indent="-342900">
              <a:spcBef>
                <a:spcPts val="1200"/>
              </a:spcBef>
              <a:buFont typeface="Arial" pitchFamily="34" charset="0"/>
              <a:buChar char="•"/>
            </a:pPr>
            <a:r>
              <a:rPr lang="en-US" sz="2400" dirty="0" smtClean="0">
                <a:solidFill>
                  <a:schemeClr val="tx1">
                    <a:lumMod val="65000"/>
                    <a:lumOff val="35000"/>
                  </a:schemeClr>
                </a:solidFill>
              </a:rPr>
              <a:t>If shipment value is INR</a:t>
            </a:r>
            <a:r>
              <a:rPr lang="en-US" sz="2400" b="1" dirty="0" smtClean="0">
                <a:solidFill>
                  <a:schemeClr val="tx1">
                    <a:lumMod val="65000"/>
                    <a:lumOff val="35000"/>
                  </a:schemeClr>
                </a:solidFill>
              </a:rPr>
              <a:t>.50,000/- or above</a:t>
            </a:r>
            <a:r>
              <a:rPr lang="en-US" sz="2400" dirty="0" smtClean="0">
                <a:solidFill>
                  <a:schemeClr val="tx1">
                    <a:lumMod val="65000"/>
                    <a:lumOff val="35000"/>
                  </a:schemeClr>
                </a:solidFill>
              </a:rPr>
              <a:t>, E-way bill part “A” is required with proper </a:t>
            </a:r>
            <a:r>
              <a:rPr lang="en-US" sz="2400" dirty="0" smtClean="0">
                <a:solidFill>
                  <a:srgbClr val="FF0000"/>
                </a:solidFill>
              </a:rPr>
              <a:t>Transport ID of Trackon </a:t>
            </a:r>
            <a:r>
              <a:rPr lang="en-US" sz="2400" dirty="0" smtClean="0">
                <a:solidFill>
                  <a:schemeClr val="tx1">
                    <a:lumMod val="65000"/>
                    <a:lumOff val="35000"/>
                  </a:schemeClr>
                </a:solidFill>
              </a:rPr>
              <a:t>along with S/</a:t>
            </a:r>
            <a:r>
              <a:rPr lang="en-US" sz="2400" dirty="0" err="1" smtClean="0">
                <a:solidFill>
                  <a:schemeClr val="tx1">
                    <a:lumMod val="65000"/>
                    <a:lumOff val="35000"/>
                  </a:schemeClr>
                </a:solidFill>
              </a:rPr>
              <a:t>ment</a:t>
            </a:r>
            <a:r>
              <a:rPr lang="en-US" sz="2400" dirty="0" smtClean="0">
                <a:solidFill>
                  <a:schemeClr val="tx1">
                    <a:lumMod val="65000"/>
                    <a:lumOff val="35000"/>
                  </a:schemeClr>
                </a:solidFill>
              </a:rPr>
              <a:t> </a:t>
            </a:r>
            <a:r>
              <a:rPr lang="en-US" sz="2400" dirty="0" smtClean="0">
                <a:solidFill>
                  <a:srgbClr val="FF0000"/>
                </a:solidFill>
              </a:rPr>
              <a:t>Invoice</a:t>
            </a:r>
            <a:r>
              <a:rPr lang="en-US" sz="2400" dirty="0" smtClean="0">
                <a:solidFill>
                  <a:schemeClr val="tx1">
                    <a:lumMod val="65000"/>
                    <a:lumOff val="35000"/>
                  </a:schemeClr>
                </a:solidFill>
              </a:rPr>
              <a:t>.</a:t>
            </a:r>
          </a:p>
          <a:p>
            <a:pPr marL="342900" indent="-342900">
              <a:spcBef>
                <a:spcPts val="1200"/>
              </a:spcBef>
              <a:buFont typeface="Arial" pitchFamily="34" charset="0"/>
              <a:buChar char="•"/>
            </a:pPr>
            <a:r>
              <a:rPr lang="en-US" sz="2400" dirty="0" smtClean="0">
                <a:solidFill>
                  <a:schemeClr val="tx1">
                    <a:lumMod val="65000"/>
                    <a:lumOff val="35000"/>
                  </a:schemeClr>
                </a:solidFill>
              </a:rPr>
              <a:t> If Value is INR.5,00,000/- or above, a copy of </a:t>
            </a:r>
            <a:r>
              <a:rPr lang="en-US" sz="2400" dirty="0" smtClean="0">
                <a:solidFill>
                  <a:srgbClr val="FF0000"/>
                </a:solidFill>
              </a:rPr>
              <a:t>Insurance Certificate</a:t>
            </a:r>
            <a:r>
              <a:rPr lang="en-US" sz="2400" dirty="0" smtClean="0">
                <a:solidFill>
                  <a:schemeClr val="tx1">
                    <a:lumMod val="65000"/>
                    <a:lumOff val="35000"/>
                  </a:schemeClr>
                </a:solidFill>
              </a:rPr>
              <a:t> is mandatory. The </a:t>
            </a:r>
            <a:r>
              <a:rPr lang="en-US" sz="2400" dirty="0" smtClean="0">
                <a:solidFill>
                  <a:srgbClr val="FF0000"/>
                </a:solidFill>
              </a:rPr>
              <a:t>insurance Policy number has to be captured on AWB &amp; system</a:t>
            </a:r>
            <a:r>
              <a:rPr lang="en-US" sz="2400" dirty="0" smtClean="0">
                <a:solidFill>
                  <a:schemeClr val="tx1">
                    <a:lumMod val="65000"/>
                    <a:lumOff val="35000"/>
                  </a:schemeClr>
                </a:solidFill>
              </a:rPr>
              <a:t>. Incase of </a:t>
            </a:r>
            <a:r>
              <a:rPr lang="en-US" sz="2400" dirty="0" smtClean="0">
                <a:solidFill>
                  <a:srgbClr val="FF0000"/>
                </a:solidFill>
              </a:rPr>
              <a:t>Owner’s liability,  a declaration letter from Owner, stating as ”OWNER’s Liability” is required. </a:t>
            </a:r>
            <a:r>
              <a:rPr lang="en-US" sz="2400" dirty="0" smtClean="0">
                <a:solidFill>
                  <a:schemeClr val="tx1">
                    <a:lumMod val="65000"/>
                    <a:lumOff val="35000"/>
                  </a:schemeClr>
                </a:solidFill>
              </a:rPr>
              <a:t>This has to be captured in system with </a:t>
            </a:r>
            <a:r>
              <a:rPr lang="en-US" sz="2400" dirty="0" smtClean="0">
                <a:solidFill>
                  <a:srgbClr val="FF0000"/>
                </a:solidFill>
              </a:rPr>
              <a:t>Branch In charge’s ID (In Policy no text box)</a:t>
            </a:r>
            <a:endParaRPr lang="en-US" sz="2400" dirty="0" smtClean="0">
              <a:solidFill>
                <a:schemeClr val="tx1">
                  <a:lumMod val="65000"/>
                  <a:lumOff val="35000"/>
                </a:schemeClr>
              </a:solidFill>
            </a:endParaRPr>
          </a:p>
          <a:p>
            <a:pPr marL="342900" indent="-342900">
              <a:spcBef>
                <a:spcPts val="1200"/>
              </a:spcBef>
              <a:buFont typeface="Arial" pitchFamily="34" charset="0"/>
              <a:buChar char="•"/>
            </a:pPr>
            <a:r>
              <a:rPr lang="en-US" sz="2400" dirty="0" smtClean="0">
                <a:solidFill>
                  <a:schemeClr val="tx1">
                    <a:lumMod val="65000"/>
                    <a:lumOff val="35000"/>
                  </a:schemeClr>
                </a:solidFill>
              </a:rPr>
              <a:t>While booking, every package/parcel/shipment should be kept </a:t>
            </a:r>
            <a:r>
              <a:rPr lang="en-US" sz="2400" b="1" dirty="0" smtClean="0">
                <a:solidFill>
                  <a:schemeClr val="tx1">
                    <a:lumMod val="65000"/>
                    <a:lumOff val="35000"/>
                  </a:schemeClr>
                </a:solidFill>
              </a:rPr>
              <a:t>on the weighing scale</a:t>
            </a:r>
            <a:r>
              <a:rPr lang="en-US" sz="2400" dirty="0" smtClean="0">
                <a:solidFill>
                  <a:schemeClr val="tx1">
                    <a:lumMod val="65000"/>
                    <a:lumOff val="35000"/>
                  </a:schemeClr>
                </a:solidFill>
              </a:rPr>
              <a:t>. If the physical weight of the package is less and the </a:t>
            </a:r>
            <a:r>
              <a:rPr lang="en-US" sz="2400" b="1" dirty="0" smtClean="0">
                <a:solidFill>
                  <a:schemeClr val="tx1">
                    <a:lumMod val="65000"/>
                    <a:lumOff val="35000"/>
                  </a:schemeClr>
                </a:solidFill>
              </a:rPr>
              <a:t>package</a:t>
            </a:r>
            <a:r>
              <a:rPr lang="en-US" sz="2400" dirty="0" smtClean="0">
                <a:solidFill>
                  <a:schemeClr val="tx1">
                    <a:lumMod val="65000"/>
                    <a:lumOff val="35000"/>
                  </a:schemeClr>
                </a:solidFill>
              </a:rPr>
              <a:t> is </a:t>
            </a:r>
            <a:r>
              <a:rPr lang="en-US" sz="2400" b="1" dirty="0" smtClean="0">
                <a:solidFill>
                  <a:schemeClr val="tx1">
                    <a:lumMod val="65000"/>
                    <a:lumOff val="35000"/>
                  </a:schemeClr>
                </a:solidFill>
              </a:rPr>
              <a:t>big in size</a:t>
            </a:r>
            <a:r>
              <a:rPr lang="en-US" sz="2400" dirty="0" smtClean="0">
                <a:solidFill>
                  <a:schemeClr val="tx1">
                    <a:lumMod val="65000"/>
                    <a:lumOff val="35000"/>
                  </a:schemeClr>
                </a:solidFill>
              </a:rPr>
              <a:t>, then it is mandatory to mention the size (dimensions-</a:t>
            </a:r>
            <a:r>
              <a:rPr lang="en-US" sz="2400" b="1" dirty="0" smtClean="0">
                <a:solidFill>
                  <a:schemeClr val="tx1">
                    <a:lumMod val="65000"/>
                    <a:lumOff val="35000"/>
                  </a:schemeClr>
                </a:solidFill>
              </a:rPr>
              <a:t> Length/breadth/height </a:t>
            </a:r>
            <a:r>
              <a:rPr lang="en-US" sz="2400" dirty="0" smtClean="0">
                <a:solidFill>
                  <a:schemeClr val="tx1">
                    <a:lumMod val="65000"/>
                    <a:lumOff val="35000"/>
                  </a:schemeClr>
                </a:solidFill>
              </a:rPr>
              <a:t>in </a:t>
            </a:r>
            <a:r>
              <a:rPr lang="en-US" sz="2400" dirty="0" err="1" smtClean="0">
                <a:solidFill>
                  <a:schemeClr val="tx1">
                    <a:lumMod val="65000"/>
                    <a:lumOff val="35000"/>
                  </a:schemeClr>
                </a:solidFill>
              </a:rPr>
              <a:t>Cms</a:t>
            </a:r>
            <a:r>
              <a:rPr lang="en-US" sz="2400" dirty="0" smtClean="0">
                <a:solidFill>
                  <a:schemeClr val="tx1">
                    <a:lumMod val="65000"/>
                    <a:lumOff val="35000"/>
                  </a:schemeClr>
                </a:solidFill>
              </a:rPr>
              <a:t>) of the package in the systems, so that the system calculates its </a:t>
            </a:r>
            <a:r>
              <a:rPr lang="en-US" sz="2400" dirty="0" smtClean="0">
                <a:solidFill>
                  <a:srgbClr val="EA0000"/>
                </a:solidFill>
              </a:rPr>
              <a:t>volumetric weigh</a:t>
            </a:r>
            <a:r>
              <a:rPr lang="en-US" sz="2400" dirty="0" smtClean="0">
                <a:solidFill>
                  <a:schemeClr val="tx1">
                    <a:lumMod val="65000"/>
                    <a:lumOff val="35000"/>
                  </a:schemeClr>
                </a:solidFill>
              </a:rPr>
              <a:t>t and captures chargeable Weight. </a:t>
            </a:r>
            <a:endParaRPr lang="en-US" sz="2400" dirty="0" smtClean="0"/>
          </a:p>
          <a:p>
            <a:pPr marL="342900" indent="-342900">
              <a:spcBef>
                <a:spcPts val="1200"/>
              </a:spcBef>
              <a:buFont typeface="Arial" pitchFamily="34" charset="0"/>
              <a:buChar char="•"/>
            </a:pPr>
            <a:endParaRPr lang="en-US" sz="2400" dirty="0" smtClean="0">
              <a:solidFill>
                <a:schemeClr val="tx1">
                  <a:lumMod val="65000"/>
                  <a:lumOff val="35000"/>
                </a:schemeClr>
              </a:solidFill>
            </a:endParaRPr>
          </a:p>
        </p:txBody>
      </p:sp>
      <p:sp>
        <p:nvSpPr>
          <p:cNvPr id="12" name="TextBox 11"/>
          <p:cNvSpPr txBox="1"/>
          <p:nvPr/>
        </p:nvSpPr>
        <p:spPr>
          <a:xfrm>
            <a:off x="685800" y="0"/>
            <a:ext cx="6400800" cy="584775"/>
          </a:xfrm>
          <a:prstGeom prst="rect">
            <a:avLst/>
          </a:prstGeom>
          <a:noFill/>
        </p:spPr>
        <p:txBody>
          <a:bodyPr wrap="square" rtlCol="0">
            <a:spAutoFit/>
          </a:bodyPr>
          <a:lstStyle/>
          <a:p>
            <a:r>
              <a:rPr lang="en-US" altLang="en-US" sz="3200" b="1" spc="100" dirty="0" smtClean="0">
                <a:solidFill>
                  <a:srgbClr val="EA0000"/>
                </a:solidFill>
              </a:rPr>
              <a:t>Booking Guidelines : </a:t>
            </a:r>
          </a:p>
        </p:txBody>
      </p:sp>
    </p:spTree>
  </p:cSld>
  <p:clrMapOvr>
    <a:masterClrMapping/>
  </p:clrMapOvr>
  <p:timing>
    <p:tnLst>
      <p:par>
        <p:cTn id="1" dur="indefinite" restart="never" nodeType="tmRoot"/>
      </p:par>
    </p:tnLst>
  </p:timing>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4" name="Rectangle 13">
            <a:extLst>
              <a:ext uri="{FF2B5EF4-FFF2-40B4-BE49-F238E27FC236}">
                <a16:creationId xmlns:a16="http://schemas.microsoft.com/office/drawing/2014/main" id="{5532805C-4E2A-46E4-8D85-C8EFA3CDCA79}"/>
              </a:ext>
            </a:extLst>
          </p:cNvPr>
          <p:cNvSpPr/>
          <p:nvPr/>
        </p:nvSpPr>
        <p:spPr>
          <a:xfrm>
            <a:off x="609600" y="1905000"/>
            <a:ext cx="7924800" cy="2123658"/>
          </a:xfrm>
          <a:prstGeom prst="rect">
            <a:avLst/>
          </a:prstGeom>
        </p:spPr>
        <p:txBody>
          <a:bodyPr wrap="square">
            <a:spAutoFit/>
          </a:bodyPr>
          <a:lstStyle/>
          <a:p>
            <a:pPr algn="ctr">
              <a:defRPr/>
            </a:pPr>
            <a:r>
              <a:rPr lang="en-US" sz="6600" b="1" dirty="0" smtClean="0">
                <a:solidFill>
                  <a:srgbClr val="C00000"/>
                </a:solidFill>
                <a:latin typeface="Arial" pitchFamily="34" charset="0"/>
                <a:cs typeface="Arial" pitchFamily="34" charset="0"/>
              </a:rPr>
              <a:t>Prime Track</a:t>
            </a:r>
          </a:p>
          <a:p>
            <a:pPr algn="ctr">
              <a:defRPr/>
            </a:pPr>
            <a:r>
              <a:rPr lang="en-US" sz="6600" b="1" dirty="0" smtClean="0">
                <a:solidFill>
                  <a:srgbClr val="C00000"/>
                </a:solidFill>
                <a:latin typeface="Arial" pitchFamily="34" charset="0"/>
                <a:cs typeface="Arial" pitchFamily="34" charset="0"/>
              </a:rPr>
              <a:t>Booking Process </a:t>
            </a:r>
          </a:p>
        </p:txBody>
      </p:sp>
    </p:spTree>
  </p:cSld>
  <p:clrMapOvr>
    <a:masterClrMapping/>
  </p:clrMapOvr>
  <p:timing>
    <p:tnLst>
      <p:par>
        <p:cTn id="1" dur="indefinite" restart="never" nodeType="tmRoot"/>
      </p:par>
    </p:tnLst>
  </p:timing>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pic>
        <p:nvPicPr>
          <p:cNvPr id="2050" name="Picture 2"/>
          <p:cNvPicPr>
            <a:picLocks noChangeAspect="1" noChangeArrowheads="1"/>
          </p:cNvPicPr>
          <p:nvPr/>
        </p:nvPicPr>
        <p:blipFill>
          <a:blip r:embed="rId5"/>
          <a:srcRect/>
          <a:stretch>
            <a:fillRect/>
          </a:stretch>
        </p:blipFill>
        <p:spPr bwMode="auto">
          <a:xfrm>
            <a:off x="685800" y="1123950"/>
            <a:ext cx="7734300" cy="4895850"/>
          </a:xfrm>
          <a:prstGeom prst="rect">
            <a:avLst/>
          </a:prstGeom>
          <a:noFill/>
          <a:ln w="9525">
            <a:noFill/>
            <a:miter lim="800000"/>
            <a:headEnd/>
            <a:tailEnd/>
          </a:ln>
          <a:effectLst/>
        </p:spPr>
      </p:pic>
      <p:sp>
        <p:nvSpPr>
          <p:cNvPr id="15" name="TextBox 14"/>
          <p:cNvSpPr txBox="1"/>
          <p:nvPr/>
        </p:nvSpPr>
        <p:spPr>
          <a:xfrm>
            <a:off x="685800" y="1"/>
            <a:ext cx="7391400" cy="707886"/>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Login on Prime Track Portal</a:t>
            </a:r>
          </a:p>
        </p:txBody>
      </p:sp>
      <p:sp>
        <p:nvSpPr>
          <p:cNvPr id="19" name="Left Arrow 18"/>
          <p:cNvSpPr/>
          <p:nvPr/>
        </p:nvSpPr>
        <p:spPr>
          <a:xfrm>
            <a:off x="2514600" y="990600"/>
            <a:ext cx="533400" cy="457200"/>
          </a:xfrm>
          <a:prstGeom prst="leftArrow">
            <a:avLst/>
          </a:prstGeom>
          <a:noFill/>
          <a:ln w="2857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20" name="TextBox 19"/>
          <p:cNvSpPr txBox="1"/>
          <p:nvPr/>
        </p:nvSpPr>
        <p:spPr>
          <a:xfrm>
            <a:off x="3048000" y="990600"/>
            <a:ext cx="609600" cy="400110"/>
          </a:xfrm>
          <a:prstGeom prst="rect">
            <a:avLst/>
          </a:prstGeom>
          <a:noFill/>
        </p:spPr>
        <p:txBody>
          <a:bodyPr wrap="square" rtlCol="0">
            <a:spAutoFit/>
          </a:bodyPr>
          <a:lstStyle/>
          <a:p>
            <a:r>
              <a:rPr lang="en-US" sz="2000" b="1" dirty="0" smtClean="0"/>
              <a:t>URL</a:t>
            </a:r>
            <a:endParaRPr lang="en-US" sz="2000" b="1" dirty="0"/>
          </a:p>
        </p:txBody>
      </p:sp>
    </p:spTree>
  </p:cSld>
  <p:clrMapOvr>
    <a:masterClrMapping/>
  </p:clrMapOvr>
  <p:timing>
    <p:tnLst>
      <p:par>
        <p:cTn id="1" dur="indefinite" restart="never" nodeType="tmRoot"/>
      </p:par>
    </p:tnLst>
  </p:timing>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5" name="TextBox 14"/>
          <p:cNvSpPr txBox="1"/>
          <p:nvPr/>
        </p:nvSpPr>
        <p:spPr>
          <a:xfrm>
            <a:off x="685800" y="1"/>
            <a:ext cx="7391400" cy="707886"/>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Prime Track Booking Portal</a:t>
            </a:r>
          </a:p>
        </p:txBody>
      </p:sp>
      <p:pic>
        <p:nvPicPr>
          <p:cNvPr id="3074" name="Picture 2"/>
          <p:cNvPicPr>
            <a:picLocks noChangeAspect="1" noChangeArrowheads="1"/>
          </p:cNvPicPr>
          <p:nvPr/>
        </p:nvPicPr>
        <p:blipFill>
          <a:blip r:embed="rId5"/>
          <a:srcRect/>
          <a:stretch>
            <a:fillRect/>
          </a:stretch>
        </p:blipFill>
        <p:spPr bwMode="auto">
          <a:xfrm>
            <a:off x="1" y="719139"/>
            <a:ext cx="8762999" cy="5659436"/>
          </a:xfrm>
          <a:prstGeom prst="rect">
            <a:avLst/>
          </a:prstGeom>
          <a:noFill/>
          <a:ln w="9525">
            <a:noFill/>
            <a:miter lim="800000"/>
            <a:headEnd/>
            <a:tailEnd/>
          </a:ln>
          <a:effectLst/>
        </p:spPr>
      </p:pic>
      <p:sp>
        <p:nvSpPr>
          <p:cNvPr id="12" name="Rectangle 11"/>
          <p:cNvSpPr/>
          <p:nvPr/>
        </p:nvSpPr>
        <p:spPr>
          <a:xfrm>
            <a:off x="8229600" y="762000"/>
            <a:ext cx="685800" cy="762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4" name="Rounded Rectangle 13"/>
          <p:cNvSpPr/>
          <p:nvPr/>
        </p:nvSpPr>
        <p:spPr>
          <a:xfrm>
            <a:off x="3962400" y="4648200"/>
            <a:ext cx="2209800" cy="304800"/>
          </a:xfrm>
          <a:prstGeom prst="roundRect">
            <a:avLst/>
          </a:prstGeom>
          <a:noFill/>
          <a:ln w="34925">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5" name="TextBox 14"/>
          <p:cNvSpPr txBox="1"/>
          <p:nvPr/>
        </p:nvSpPr>
        <p:spPr>
          <a:xfrm>
            <a:off x="685800" y="1"/>
            <a:ext cx="7391400" cy="707886"/>
          </a:xfrm>
          <a:prstGeom prst="rect">
            <a:avLst/>
          </a:prstGeom>
          <a:noFill/>
        </p:spPr>
        <p:txBody>
          <a:bodyPr wrap="square" rtlCol="0">
            <a:spAutoFit/>
          </a:bodyPr>
          <a:lstStyle/>
          <a:p>
            <a:r>
              <a:rPr lang="en-US" altLang="en-US" sz="4000" dirty="0" smtClean="0">
                <a:solidFill>
                  <a:srgbClr val="C00000"/>
                </a:solidFill>
                <a:latin typeface="Arial" pitchFamily="34" charset="0"/>
                <a:cs typeface="Arial" pitchFamily="34" charset="0"/>
              </a:rPr>
              <a:t>Prime Track DP Booking Portal</a:t>
            </a:r>
          </a:p>
        </p:txBody>
      </p:sp>
      <p:sp>
        <p:nvSpPr>
          <p:cNvPr id="12" name="Rectangle 11"/>
          <p:cNvSpPr/>
          <p:nvPr/>
        </p:nvSpPr>
        <p:spPr>
          <a:xfrm>
            <a:off x="8229600" y="762000"/>
            <a:ext cx="685800" cy="7620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4" name="Picture 2"/>
          <p:cNvPicPr>
            <a:picLocks noChangeAspect="1" noChangeArrowheads="1"/>
          </p:cNvPicPr>
          <p:nvPr/>
        </p:nvPicPr>
        <p:blipFill>
          <a:blip r:embed="rId5"/>
          <a:srcRect/>
          <a:stretch>
            <a:fillRect/>
          </a:stretch>
        </p:blipFill>
        <p:spPr bwMode="auto">
          <a:xfrm>
            <a:off x="109009" y="685800"/>
            <a:ext cx="8456959" cy="5791199"/>
          </a:xfrm>
          <a:prstGeom prst="rect">
            <a:avLst/>
          </a:prstGeom>
          <a:noFill/>
          <a:ln w="9525">
            <a:noFill/>
            <a:miter lim="800000"/>
            <a:headEnd/>
            <a:tailEnd/>
          </a:ln>
          <a:effectLst/>
        </p:spPr>
      </p:pic>
      <p:sp>
        <p:nvSpPr>
          <p:cNvPr id="16" name="Rectangle 15"/>
          <p:cNvSpPr/>
          <p:nvPr/>
        </p:nvSpPr>
        <p:spPr>
          <a:xfrm>
            <a:off x="2667000" y="990600"/>
            <a:ext cx="3124200" cy="533400"/>
          </a:xfrm>
          <a:prstGeom prst="rect">
            <a:avLst/>
          </a:prstGeom>
          <a:solidFill>
            <a:schemeClr val="bg1"/>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8" name="Rounded Rectangle 17"/>
          <p:cNvSpPr/>
          <p:nvPr/>
        </p:nvSpPr>
        <p:spPr>
          <a:xfrm>
            <a:off x="2743200" y="1905000"/>
            <a:ext cx="914400" cy="304800"/>
          </a:xfrm>
          <a:prstGeom prst="roundRect">
            <a:avLst/>
          </a:prstGeom>
          <a:noFill/>
          <a:ln>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
        <p:nvSpPr>
          <p:cNvPr id="19" name="Rounded Rectangle 18"/>
          <p:cNvSpPr/>
          <p:nvPr/>
        </p:nvSpPr>
        <p:spPr>
          <a:xfrm>
            <a:off x="6324600" y="2438400"/>
            <a:ext cx="2133600" cy="609600"/>
          </a:xfrm>
          <a:prstGeom prst="roundRect">
            <a:avLst/>
          </a:prstGeom>
          <a:noFill/>
          <a:ln w="25400">
            <a:solidFill>
              <a:srgbClr val="FF0000"/>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1981200"/>
            <a:ext cx="7924800" cy="2554545"/>
          </a:xfrm>
          <a:prstGeom prst="rect">
            <a:avLst/>
          </a:prstGeom>
        </p:spPr>
        <p:txBody>
          <a:bodyPr wrap="square">
            <a:spAutoFit/>
          </a:bodyPr>
          <a:lstStyle/>
          <a:p>
            <a:pPr algn="ctr">
              <a:defRPr/>
            </a:pPr>
            <a:r>
              <a:rPr lang="en-US" sz="7200" dirty="0" smtClean="0">
                <a:solidFill>
                  <a:srgbClr val="C00000"/>
                </a:solidFill>
                <a:latin typeface="Arial" pitchFamily="34" charset="0"/>
                <a:cs typeface="Arial" pitchFamily="34" charset="0"/>
              </a:rPr>
              <a:t> </a:t>
            </a:r>
            <a:r>
              <a:rPr lang="en-US" sz="8000" b="1" dirty="0" smtClean="0">
                <a:solidFill>
                  <a:srgbClr val="C00000"/>
                </a:solidFill>
                <a:latin typeface="Arial" pitchFamily="34" charset="0"/>
                <a:cs typeface="Arial" pitchFamily="34" charset="0"/>
              </a:rPr>
              <a:t>BA</a:t>
            </a:r>
          </a:p>
          <a:p>
            <a:pPr algn="ctr">
              <a:defRPr/>
            </a:pPr>
            <a:r>
              <a:rPr lang="en-US" sz="8000" b="1" dirty="0" smtClean="0">
                <a:solidFill>
                  <a:srgbClr val="C00000"/>
                </a:solidFill>
                <a:latin typeface="Arial" pitchFamily="34" charset="0"/>
                <a:cs typeface="Arial" pitchFamily="34" charset="0"/>
              </a:rPr>
              <a:t> Portal</a:t>
            </a:r>
            <a:endParaRPr lang="en-US" sz="8000" b="1" dirty="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0"/>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BA Login</a:t>
            </a:r>
          </a:p>
        </p:txBody>
      </p:sp>
      <p:pic>
        <p:nvPicPr>
          <p:cNvPr id="1026" name="Picture 2"/>
          <p:cNvPicPr>
            <a:picLocks noChangeAspect="1" noChangeArrowheads="1"/>
          </p:cNvPicPr>
          <p:nvPr/>
        </p:nvPicPr>
        <p:blipFill>
          <a:blip r:embed="rId5"/>
          <a:srcRect/>
          <a:stretch>
            <a:fillRect/>
          </a:stretch>
        </p:blipFill>
        <p:spPr bwMode="auto">
          <a:xfrm>
            <a:off x="152399" y="661222"/>
            <a:ext cx="8458201" cy="5730053"/>
          </a:xfrm>
          <a:prstGeom prst="rect">
            <a:avLst/>
          </a:prstGeom>
          <a:noFill/>
          <a:ln w="9525">
            <a:noFill/>
            <a:miter lim="800000"/>
            <a:headEnd/>
            <a:tailEnd/>
          </a:ln>
          <a:effectLst/>
        </p:spPr>
      </p:pic>
      <p:sp>
        <p:nvSpPr>
          <p:cNvPr id="14" name="Left Arrow 13"/>
          <p:cNvSpPr/>
          <p:nvPr/>
        </p:nvSpPr>
        <p:spPr>
          <a:xfrm>
            <a:off x="5257800" y="4572000"/>
            <a:ext cx="457200" cy="152400"/>
          </a:xfrm>
          <a:prstGeom prst="leftArrow">
            <a:avLst/>
          </a:prstGeom>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pic>
        <p:nvPicPr>
          <p:cNvPr id="1030" name="Picture 6"/>
          <p:cNvPicPr>
            <a:picLocks noChangeAspect="1" noChangeArrowheads="1"/>
          </p:cNvPicPr>
          <p:nvPr/>
        </p:nvPicPr>
        <p:blipFill>
          <a:blip r:embed="rId6"/>
          <a:srcRect/>
          <a:stretch>
            <a:fillRect/>
          </a:stretch>
        </p:blipFill>
        <p:spPr bwMode="auto">
          <a:xfrm>
            <a:off x="228600" y="2514600"/>
            <a:ext cx="8077200" cy="264207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0"/>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BA – Home / Landing Page</a:t>
            </a:r>
          </a:p>
        </p:txBody>
      </p:sp>
      <p:pic>
        <p:nvPicPr>
          <p:cNvPr id="1026" name="Picture 2"/>
          <p:cNvPicPr>
            <a:picLocks noChangeAspect="1" noChangeArrowheads="1"/>
          </p:cNvPicPr>
          <p:nvPr/>
        </p:nvPicPr>
        <p:blipFill>
          <a:blip r:embed="rId5"/>
          <a:srcRect/>
          <a:stretch>
            <a:fillRect/>
          </a:stretch>
        </p:blipFill>
        <p:spPr bwMode="auto">
          <a:xfrm>
            <a:off x="381000" y="762000"/>
            <a:ext cx="8610600" cy="578167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0"/>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BA Portal</a:t>
            </a:r>
          </a:p>
        </p:txBody>
      </p:sp>
      <p:pic>
        <p:nvPicPr>
          <p:cNvPr id="2050" name="Picture 2"/>
          <p:cNvPicPr>
            <a:picLocks noChangeAspect="1" noChangeArrowheads="1"/>
          </p:cNvPicPr>
          <p:nvPr/>
        </p:nvPicPr>
        <p:blipFill>
          <a:blip r:embed="rId5"/>
          <a:srcRect/>
          <a:stretch>
            <a:fillRect/>
          </a:stretch>
        </p:blipFill>
        <p:spPr bwMode="auto">
          <a:xfrm>
            <a:off x="228601" y="1066800"/>
            <a:ext cx="5029199" cy="5029199"/>
          </a:xfrm>
          <a:prstGeom prst="rect">
            <a:avLst/>
          </a:prstGeom>
          <a:noFill/>
          <a:ln w="9525">
            <a:noFill/>
            <a:miter lim="800000"/>
            <a:headEnd/>
            <a:tailEnd/>
          </a:ln>
          <a:effectLst/>
        </p:spPr>
      </p:pic>
      <p:sp>
        <p:nvSpPr>
          <p:cNvPr id="2" name="TextBox 1"/>
          <p:cNvSpPr txBox="1"/>
          <p:nvPr/>
        </p:nvSpPr>
        <p:spPr>
          <a:xfrm>
            <a:off x="5469194" y="1066800"/>
            <a:ext cx="3674806" cy="1938992"/>
          </a:xfrm>
          <a:prstGeom prst="rect">
            <a:avLst/>
          </a:prstGeom>
          <a:noFill/>
        </p:spPr>
        <p:txBody>
          <a:bodyPr wrap="square" rtlCol="0">
            <a:spAutoFit/>
          </a:bodyPr>
          <a:lstStyle/>
          <a:p>
            <a:r>
              <a:rPr lang="en-IN" sz="2400" dirty="0" smtClean="0">
                <a:solidFill>
                  <a:schemeClr val="tx2">
                    <a:lumMod val="50000"/>
                  </a:schemeClr>
                </a:solidFill>
              </a:rPr>
              <a:t>Homepage shows the summary of the Franchisee performance in term of Booking &amp; Delivery / Updation for last 7 days</a:t>
            </a:r>
          </a:p>
        </p:txBody>
      </p:sp>
      <p:sp>
        <p:nvSpPr>
          <p:cNvPr id="14" name="TextBox 13"/>
          <p:cNvSpPr txBox="1"/>
          <p:nvPr/>
        </p:nvSpPr>
        <p:spPr>
          <a:xfrm>
            <a:off x="5262716" y="3472675"/>
            <a:ext cx="3674806" cy="830997"/>
          </a:xfrm>
          <a:prstGeom prst="rect">
            <a:avLst/>
          </a:prstGeom>
          <a:noFill/>
        </p:spPr>
        <p:txBody>
          <a:bodyPr wrap="square" rtlCol="0">
            <a:spAutoFit/>
          </a:bodyPr>
          <a:lstStyle/>
          <a:p>
            <a:r>
              <a:rPr lang="en-IN" sz="2400" dirty="0" smtClean="0">
                <a:solidFill>
                  <a:schemeClr val="tx2">
                    <a:lumMod val="50000"/>
                  </a:schemeClr>
                </a:solidFill>
              </a:rPr>
              <a:t>Option to check previous 7 days</a:t>
            </a:r>
          </a:p>
        </p:txBody>
      </p:sp>
      <p:cxnSp>
        <p:nvCxnSpPr>
          <p:cNvPr id="4" name="Straight Arrow Connector 3"/>
          <p:cNvCxnSpPr/>
          <p:nvPr/>
        </p:nvCxnSpPr>
        <p:spPr>
          <a:xfrm flipH="1" flipV="1">
            <a:off x="4419600" y="2514601"/>
            <a:ext cx="838200" cy="1134637"/>
          </a:xfrm>
          <a:prstGeom prst="straightConnector1">
            <a:avLst/>
          </a:prstGeom>
          <a:ln w="22225">
            <a:tailEnd type="triangle"/>
          </a:ln>
        </p:spPr>
        <p:style>
          <a:lnRef idx="1">
            <a:schemeClr val="accent2"/>
          </a:lnRef>
          <a:fillRef idx="0">
            <a:schemeClr val="accent2"/>
          </a:fillRef>
          <a:effectRef idx="0">
            <a:schemeClr val="accent2"/>
          </a:effectRef>
          <a:fontRef idx="minor">
            <a:schemeClr val="tx1"/>
          </a:fontRef>
        </p:style>
      </p:cxnSp>
    </p:spTree>
  </p:cSld>
  <p:clrMapOvr>
    <a:masterClrMapping/>
  </p:clrMapOvr>
  <p:timing>
    <p:tnLst>
      <p:par>
        <p:cTn id="1" dur="indefinite" restart="never" nodeType="tmRoot"/>
      </p:par>
    </p:tnLst>
  </p:timing>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2334161"/>
            <a:ext cx="7924800" cy="1323439"/>
          </a:xfrm>
          <a:prstGeom prst="rect">
            <a:avLst/>
          </a:prstGeom>
        </p:spPr>
        <p:txBody>
          <a:bodyPr wrap="square">
            <a:spAutoFit/>
          </a:bodyPr>
          <a:lstStyle/>
          <a:p>
            <a:pPr algn="ctr">
              <a:defRPr/>
            </a:pPr>
            <a:r>
              <a:rPr lang="en-US" sz="8000" b="1" dirty="0" smtClean="0">
                <a:solidFill>
                  <a:srgbClr val="C00000"/>
                </a:solidFill>
                <a:latin typeface="Arial" pitchFamily="34" charset="0"/>
                <a:cs typeface="Arial" pitchFamily="34" charset="0"/>
              </a:rPr>
              <a:t>Tracking</a:t>
            </a:r>
            <a:endParaRPr lang="en-US" sz="8800" b="1" dirty="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39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282714"/>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AWB Tracking </a:t>
            </a:r>
          </a:p>
        </p:txBody>
      </p:sp>
      <p:pic>
        <p:nvPicPr>
          <p:cNvPr id="4098" name="Picture 2"/>
          <p:cNvPicPr>
            <a:picLocks noChangeAspect="1" noChangeArrowheads="1"/>
          </p:cNvPicPr>
          <p:nvPr/>
        </p:nvPicPr>
        <p:blipFill>
          <a:blip r:embed="rId5"/>
          <a:srcRect/>
          <a:stretch>
            <a:fillRect/>
          </a:stretch>
        </p:blipFill>
        <p:spPr bwMode="auto">
          <a:xfrm>
            <a:off x="381000" y="1143000"/>
            <a:ext cx="7181850" cy="4057650"/>
          </a:xfrm>
          <a:prstGeom prst="rect">
            <a:avLst/>
          </a:prstGeom>
          <a:noFill/>
          <a:ln w="9525">
            <a:noFill/>
            <a:miter lim="800000"/>
            <a:headEnd/>
            <a:tailEnd/>
          </a:ln>
          <a:effectLst/>
        </p:spPr>
      </p:pic>
      <p:sp>
        <p:nvSpPr>
          <p:cNvPr id="14" name="TextBox 13"/>
          <p:cNvSpPr txBox="1"/>
          <p:nvPr/>
        </p:nvSpPr>
        <p:spPr>
          <a:xfrm>
            <a:off x="6019800" y="2629670"/>
            <a:ext cx="2916494" cy="830997"/>
          </a:xfrm>
          <a:prstGeom prst="rect">
            <a:avLst/>
          </a:prstGeom>
          <a:noFill/>
        </p:spPr>
        <p:txBody>
          <a:bodyPr wrap="square" rtlCol="0">
            <a:spAutoFit/>
          </a:bodyPr>
          <a:lstStyle/>
          <a:p>
            <a:r>
              <a:rPr lang="en-IN" sz="2400" dirty="0" smtClean="0">
                <a:solidFill>
                  <a:schemeClr val="tx2">
                    <a:lumMod val="50000"/>
                  </a:schemeClr>
                </a:solidFill>
              </a:rPr>
              <a:t>Complete point to point Tracking</a:t>
            </a:r>
          </a:p>
        </p:txBody>
      </p:sp>
    </p:spTree>
  </p:cSld>
  <p:clrMapOvr>
    <a:masterClrMapping/>
  </p:clrMapOvr>
  <p:timing>
    <p:tnLst>
      <p:par>
        <p:cTn id="1" dur="indefinite" restart="never" nodeType="tmRoot"/>
      </p:par>
    </p:tnLst>
  </p:timing>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1143000" y="54114"/>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Bulk/Multiple AWB Tracking </a:t>
            </a:r>
          </a:p>
        </p:txBody>
      </p:sp>
      <p:pic>
        <p:nvPicPr>
          <p:cNvPr id="5122" name="Picture 2"/>
          <p:cNvPicPr>
            <a:picLocks noChangeAspect="1" noChangeArrowheads="1"/>
          </p:cNvPicPr>
          <p:nvPr/>
        </p:nvPicPr>
        <p:blipFill>
          <a:blip r:embed="rId5"/>
          <a:srcRect/>
          <a:stretch>
            <a:fillRect/>
          </a:stretch>
        </p:blipFill>
        <p:spPr bwMode="auto">
          <a:xfrm>
            <a:off x="838201" y="1195387"/>
            <a:ext cx="7489052" cy="5329154"/>
          </a:xfrm>
          <a:prstGeom prst="rect">
            <a:avLst/>
          </a:prstGeom>
          <a:noFill/>
          <a:ln w="9525">
            <a:noFill/>
            <a:miter lim="800000"/>
            <a:headEnd/>
            <a:tailEnd/>
          </a:ln>
          <a:effectLst/>
        </p:spPr>
      </p:pic>
      <p:sp>
        <p:nvSpPr>
          <p:cNvPr id="14" name="TextBox 13"/>
          <p:cNvSpPr txBox="1"/>
          <p:nvPr/>
        </p:nvSpPr>
        <p:spPr>
          <a:xfrm>
            <a:off x="5262716" y="3472675"/>
            <a:ext cx="3674806" cy="830997"/>
          </a:xfrm>
          <a:prstGeom prst="rect">
            <a:avLst/>
          </a:prstGeom>
          <a:noFill/>
        </p:spPr>
        <p:txBody>
          <a:bodyPr wrap="square" rtlCol="0">
            <a:spAutoFit/>
          </a:bodyPr>
          <a:lstStyle/>
          <a:p>
            <a:r>
              <a:rPr lang="en-IN" sz="2400" dirty="0" smtClean="0">
                <a:solidFill>
                  <a:schemeClr val="tx2">
                    <a:lumMod val="50000"/>
                  </a:schemeClr>
                </a:solidFill>
              </a:rPr>
              <a:t>It will fetch the last status of the S/ments</a:t>
            </a:r>
          </a:p>
        </p:txBody>
      </p:sp>
    </p:spTree>
  </p:cSld>
  <p:clrMapOvr>
    <a:masterClrMapping/>
  </p:clrMapOvr>
  <p:timing>
    <p:tnLst>
      <p:par>
        <p:cTn id="1" dur="indefinite" restart="never" nodeType="tmRoot"/>
      </p:par>
    </p:tnLst>
  </p:timing>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478653" y="1828800"/>
            <a:ext cx="7848600" cy="2554545"/>
          </a:xfrm>
          <a:prstGeom prst="rect">
            <a:avLst/>
          </a:prstGeom>
        </p:spPr>
        <p:txBody>
          <a:bodyPr wrap="square">
            <a:spAutoFit/>
          </a:bodyPr>
          <a:lstStyle/>
          <a:p>
            <a:pPr algn="ctr">
              <a:defRPr/>
            </a:pPr>
            <a:r>
              <a:rPr lang="en-US" sz="8000" b="1" dirty="0" smtClean="0">
                <a:solidFill>
                  <a:srgbClr val="C00000"/>
                </a:solidFill>
                <a:latin typeface="Arial" pitchFamily="34" charset="0"/>
                <a:cs typeface="Arial" pitchFamily="34" charset="0"/>
              </a:rPr>
              <a:t>BA Portal </a:t>
            </a:r>
          </a:p>
          <a:p>
            <a:pPr algn="ctr">
              <a:defRPr/>
            </a:pPr>
            <a:r>
              <a:rPr lang="en-US" sz="8000" b="1" dirty="0" smtClean="0">
                <a:solidFill>
                  <a:srgbClr val="C00000"/>
                </a:solidFill>
                <a:latin typeface="Arial" pitchFamily="34" charset="0"/>
                <a:cs typeface="Arial" pitchFamily="34" charset="0"/>
              </a:rPr>
              <a:t>Login Info</a:t>
            </a:r>
          </a:p>
        </p:txBody>
      </p:sp>
    </p:spTree>
  </p:cSld>
  <p:clrMapOvr>
    <a:masterClrMapping/>
  </p:clrMapOvr>
  <p:timing>
    <p:tnLst>
      <p:par>
        <p:cTn id="1" dur="indefinite" restart="never" nodeType="tmRoot"/>
      </p:par>
    </p:tnLst>
  </p:timing>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1143000" y="130314"/>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Login Info</a:t>
            </a:r>
          </a:p>
        </p:txBody>
      </p:sp>
      <p:pic>
        <p:nvPicPr>
          <p:cNvPr id="2" name="Picture 1"/>
          <p:cNvPicPr>
            <a:picLocks noChangeAspect="1"/>
          </p:cNvPicPr>
          <p:nvPr/>
        </p:nvPicPr>
        <p:blipFill>
          <a:blip r:embed="rId5"/>
          <a:stretch>
            <a:fillRect/>
          </a:stretch>
        </p:blipFill>
        <p:spPr>
          <a:xfrm>
            <a:off x="329381" y="1037456"/>
            <a:ext cx="6429375" cy="3286125"/>
          </a:xfrm>
          <a:prstGeom prst="rect">
            <a:avLst/>
          </a:prstGeom>
        </p:spPr>
      </p:pic>
      <p:pic>
        <p:nvPicPr>
          <p:cNvPr id="3" name="Picture 2"/>
          <p:cNvPicPr>
            <a:picLocks noChangeAspect="1"/>
          </p:cNvPicPr>
          <p:nvPr/>
        </p:nvPicPr>
        <p:blipFill>
          <a:blip r:embed="rId6"/>
          <a:stretch>
            <a:fillRect/>
          </a:stretch>
        </p:blipFill>
        <p:spPr>
          <a:xfrm>
            <a:off x="3024956" y="4454526"/>
            <a:ext cx="5934075" cy="1962150"/>
          </a:xfrm>
          <a:prstGeom prst="rect">
            <a:avLst/>
          </a:prstGeom>
        </p:spPr>
      </p:pic>
      <p:sp>
        <p:nvSpPr>
          <p:cNvPr id="14" name="TextBox 13"/>
          <p:cNvSpPr txBox="1"/>
          <p:nvPr/>
        </p:nvSpPr>
        <p:spPr>
          <a:xfrm>
            <a:off x="5286683" y="2763020"/>
            <a:ext cx="3674806" cy="830997"/>
          </a:xfrm>
          <a:prstGeom prst="rect">
            <a:avLst/>
          </a:prstGeom>
          <a:noFill/>
        </p:spPr>
        <p:txBody>
          <a:bodyPr wrap="square" rtlCol="0">
            <a:spAutoFit/>
          </a:bodyPr>
          <a:lstStyle/>
          <a:p>
            <a:r>
              <a:rPr lang="en-IN" sz="2400" dirty="0" smtClean="0">
                <a:solidFill>
                  <a:schemeClr val="tx2">
                    <a:lumMod val="50000"/>
                  </a:schemeClr>
                </a:solidFill>
              </a:rPr>
              <a:t>FR can create multiple Delivery Boys</a:t>
            </a:r>
          </a:p>
        </p:txBody>
      </p:sp>
      <p:sp>
        <p:nvSpPr>
          <p:cNvPr id="15" name="TextBox 14"/>
          <p:cNvSpPr txBox="1"/>
          <p:nvPr/>
        </p:nvSpPr>
        <p:spPr>
          <a:xfrm>
            <a:off x="627574" y="5020102"/>
            <a:ext cx="2916494" cy="830997"/>
          </a:xfrm>
          <a:prstGeom prst="rect">
            <a:avLst/>
          </a:prstGeom>
          <a:noFill/>
        </p:spPr>
        <p:txBody>
          <a:bodyPr wrap="square" rtlCol="0">
            <a:spAutoFit/>
          </a:bodyPr>
          <a:lstStyle/>
          <a:p>
            <a:r>
              <a:rPr lang="en-IN" sz="2400" dirty="0" smtClean="0">
                <a:solidFill>
                  <a:schemeClr val="tx2">
                    <a:lumMod val="50000"/>
                  </a:schemeClr>
                </a:solidFill>
              </a:rPr>
              <a:t>FR can Areas/Routes can be created </a:t>
            </a:r>
          </a:p>
        </p:txBody>
      </p:sp>
    </p:spTree>
  </p:cSld>
  <p:clrMapOvr>
    <a:masterClrMapping/>
  </p:clrMapOvr>
  <p:timing>
    <p:tnLst>
      <p:par>
        <p:cTn id="1" dur="indefinite" restart="never" nodeType="tmRoot"/>
      </p:par>
    </p:tnLst>
  </p:timing>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4" name="TextBox 13"/>
          <p:cNvSpPr txBox="1"/>
          <p:nvPr/>
        </p:nvSpPr>
        <p:spPr>
          <a:xfrm>
            <a:off x="1143000" y="130314"/>
            <a:ext cx="6400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Login Info</a:t>
            </a:r>
          </a:p>
        </p:txBody>
      </p:sp>
      <p:pic>
        <p:nvPicPr>
          <p:cNvPr id="2" name="Picture 1"/>
          <p:cNvPicPr>
            <a:picLocks noChangeAspect="1"/>
          </p:cNvPicPr>
          <p:nvPr/>
        </p:nvPicPr>
        <p:blipFill>
          <a:blip r:embed="rId5"/>
          <a:stretch>
            <a:fillRect/>
          </a:stretch>
        </p:blipFill>
        <p:spPr>
          <a:xfrm>
            <a:off x="2740127" y="4486109"/>
            <a:ext cx="5810250" cy="1809750"/>
          </a:xfrm>
          <a:prstGeom prst="rect">
            <a:avLst/>
          </a:prstGeom>
        </p:spPr>
      </p:pic>
      <p:pic>
        <p:nvPicPr>
          <p:cNvPr id="3" name="Picture 2"/>
          <p:cNvPicPr>
            <a:picLocks noChangeAspect="1"/>
          </p:cNvPicPr>
          <p:nvPr/>
        </p:nvPicPr>
        <p:blipFill>
          <a:blip r:embed="rId6"/>
          <a:stretch>
            <a:fillRect/>
          </a:stretch>
        </p:blipFill>
        <p:spPr>
          <a:xfrm>
            <a:off x="397997" y="1192903"/>
            <a:ext cx="5953125" cy="2228850"/>
          </a:xfrm>
          <a:prstGeom prst="rect">
            <a:avLst/>
          </a:prstGeom>
        </p:spPr>
      </p:pic>
      <p:sp>
        <p:nvSpPr>
          <p:cNvPr id="15" name="TextBox 14"/>
          <p:cNvSpPr txBox="1"/>
          <p:nvPr/>
        </p:nvSpPr>
        <p:spPr>
          <a:xfrm>
            <a:off x="5410200" y="1752600"/>
            <a:ext cx="3733799" cy="1938992"/>
          </a:xfrm>
          <a:prstGeom prst="rect">
            <a:avLst/>
          </a:prstGeom>
          <a:noFill/>
        </p:spPr>
        <p:txBody>
          <a:bodyPr wrap="square" rtlCol="0">
            <a:spAutoFit/>
          </a:bodyPr>
          <a:lstStyle/>
          <a:p>
            <a:r>
              <a:rPr lang="en-IN" sz="2400" dirty="0" err="1" smtClean="0">
                <a:solidFill>
                  <a:schemeClr val="tx2">
                    <a:lumMod val="50000"/>
                  </a:schemeClr>
                </a:solidFill>
              </a:rPr>
              <a:t>Incase</a:t>
            </a:r>
            <a:r>
              <a:rPr lang="en-IN" sz="2400" dirty="0" smtClean="0">
                <a:solidFill>
                  <a:schemeClr val="tx2">
                    <a:lumMod val="50000"/>
                  </a:schemeClr>
                </a:solidFill>
              </a:rPr>
              <a:t> Fixed Receiver/ Corporates, FR can create same So no need to capture Mobile </a:t>
            </a:r>
            <a:r>
              <a:rPr lang="en-IN" sz="2400" dirty="0" err="1" smtClean="0">
                <a:solidFill>
                  <a:schemeClr val="tx2">
                    <a:lumMod val="50000"/>
                  </a:schemeClr>
                </a:solidFill>
              </a:rPr>
              <a:t>Address,etc</a:t>
            </a:r>
            <a:r>
              <a:rPr lang="en-IN" sz="2400" dirty="0" smtClean="0">
                <a:solidFill>
                  <a:schemeClr val="tx2">
                    <a:lumMod val="50000"/>
                  </a:schemeClr>
                </a:solidFill>
              </a:rPr>
              <a:t> while DR preparation</a:t>
            </a:r>
          </a:p>
        </p:txBody>
      </p:sp>
      <p:sp>
        <p:nvSpPr>
          <p:cNvPr id="16" name="TextBox 15"/>
          <p:cNvSpPr txBox="1"/>
          <p:nvPr/>
        </p:nvSpPr>
        <p:spPr>
          <a:xfrm>
            <a:off x="990600" y="5057384"/>
            <a:ext cx="2916494" cy="1200329"/>
          </a:xfrm>
          <a:prstGeom prst="rect">
            <a:avLst/>
          </a:prstGeom>
          <a:noFill/>
        </p:spPr>
        <p:txBody>
          <a:bodyPr wrap="square" rtlCol="0">
            <a:spAutoFit/>
          </a:bodyPr>
          <a:lstStyle/>
          <a:p>
            <a:r>
              <a:rPr lang="en-IN" sz="2400" dirty="0" smtClean="0">
                <a:solidFill>
                  <a:schemeClr val="tx2">
                    <a:lumMod val="50000"/>
                  </a:schemeClr>
                </a:solidFill>
              </a:rPr>
              <a:t>Password should get change every 2 months</a:t>
            </a:r>
          </a:p>
        </p:txBody>
      </p:sp>
    </p:spTree>
  </p:cSld>
  <p:clrMapOvr>
    <a:masterClrMapping/>
  </p:clrMapOvr>
  <p:timing>
    <p:tnLst>
      <p:par>
        <p:cTn id="1" dur="indefinite" restart="never" nodeType="tmRoot"/>
      </p:par>
    </p:tnLst>
  </p:timing>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478653" y="1828800"/>
            <a:ext cx="7848600" cy="2554545"/>
          </a:xfrm>
          <a:prstGeom prst="rect">
            <a:avLst/>
          </a:prstGeom>
        </p:spPr>
        <p:txBody>
          <a:bodyPr wrap="square">
            <a:spAutoFit/>
          </a:bodyPr>
          <a:lstStyle/>
          <a:p>
            <a:pPr algn="ctr">
              <a:defRPr/>
            </a:pPr>
            <a:r>
              <a:rPr lang="en-US" sz="8000" b="1" dirty="0" smtClean="0">
                <a:solidFill>
                  <a:srgbClr val="C00000"/>
                </a:solidFill>
                <a:latin typeface="Arial" pitchFamily="34" charset="0"/>
                <a:cs typeface="Arial" pitchFamily="34" charset="0"/>
              </a:rPr>
              <a:t>DRS Generation</a:t>
            </a:r>
          </a:p>
        </p:txBody>
      </p:sp>
    </p:spTree>
    <p:extLst>
      <p:ext uri="{BB962C8B-B14F-4D97-AF65-F5344CB8AC3E}">
        <p14:creationId xmlns:p14="http://schemas.microsoft.com/office/powerpoint/2010/main" val="2491162912"/>
      </p:ext>
    </p:extLst>
  </p:cSld>
  <p:clrMapOvr>
    <a:masterClrMapping/>
  </p:clrMapOvr>
  <p:timing>
    <p:tnLst>
      <p:par>
        <p:cTn id="1" dur="indefinite" restart="never" nodeType="tmRoot"/>
      </p:par>
    </p:tnLst>
  </p:timing>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TextBox 15"/>
          <p:cNvSpPr txBox="1"/>
          <p:nvPr/>
        </p:nvSpPr>
        <p:spPr>
          <a:xfrm>
            <a:off x="685800" y="1371600"/>
            <a:ext cx="8077200" cy="2123658"/>
          </a:xfrm>
          <a:prstGeom prst="rect">
            <a:avLst/>
          </a:prstGeom>
          <a:noFill/>
        </p:spPr>
        <p:txBody>
          <a:bodyPr wrap="square" rtlCol="0">
            <a:spAutoFit/>
          </a:bodyPr>
          <a:lstStyle/>
          <a:p>
            <a:pPr algn="ctr"/>
            <a:r>
              <a:rPr lang="en-US" altLang="en-US" sz="6600" b="1" dirty="0" smtClean="0">
                <a:solidFill>
                  <a:srgbClr val="C00000"/>
                </a:solidFill>
                <a:latin typeface="Century Gothic" panose="020B0502020202020204" pitchFamily="34" charset="0"/>
                <a:cs typeface="Arial" pitchFamily="34" charset="0"/>
              </a:rPr>
              <a:t> </a:t>
            </a:r>
          </a:p>
          <a:p>
            <a:pPr algn="ctr"/>
            <a:r>
              <a:rPr lang="en-US" altLang="en-US" sz="6600" b="1" dirty="0" smtClean="0">
                <a:solidFill>
                  <a:srgbClr val="C00000"/>
                </a:solidFill>
                <a:latin typeface="Century Gothic" panose="020B0502020202020204" pitchFamily="34" charset="0"/>
                <a:cs typeface="Arial" pitchFamily="34" charset="0"/>
              </a:rPr>
              <a:t>Errors / Deviations</a:t>
            </a:r>
          </a:p>
        </p:txBody>
      </p:sp>
    </p:spTree>
    <p:extLst>
      <p:ext uri="{BB962C8B-B14F-4D97-AF65-F5344CB8AC3E}">
        <p14:creationId xmlns:p14="http://schemas.microsoft.com/office/powerpoint/2010/main" val="1273462918"/>
      </p:ext>
    </p:extLst>
  </p:cSld>
  <p:clrMapOvr>
    <a:masterClrMapping/>
  </p:clrMapOvr>
  <p:timing>
    <p:tnLst>
      <p:par>
        <p:cTn id="1" dur="indefinite" restart="never" nodeType="tmRoot"/>
      </p:par>
    </p:tnLst>
  </p:timing>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436418" y="985163"/>
            <a:ext cx="8174182" cy="4985980"/>
          </a:xfrm>
          <a:prstGeom prst="rect">
            <a:avLst/>
          </a:prstGeom>
          <a:noFill/>
        </p:spPr>
        <p:txBody>
          <a:bodyPr wrap="square" rtlCol="0">
            <a:spAutoFit/>
          </a:bodyPr>
          <a:lstStyle/>
          <a:p>
            <a:pPr marL="457200" indent="-457200">
              <a:spcBef>
                <a:spcPts val="1200"/>
              </a:spcBef>
            </a:pPr>
            <a:r>
              <a:rPr lang="en-US" sz="2400" b="1" dirty="0" smtClean="0">
                <a:solidFill>
                  <a:srgbClr val="C00000"/>
                </a:solidFill>
                <a:latin typeface="Century Gothic" panose="020B0502020202020204" pitchFamily="34" charset="0"/>
              </a:rPr>
              <a:t>Manual Error &amp; Deviation :</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Manual DRS is</a:t>
            </a:r>
            <a:r>
              <a:rPr lang="en-US" sz="2400" dirty="0" smtClean="0">
                <a:solidFill>
                  <a:schemeClr val="tx1">
                    <a:lumMod val="65000"/>
                    <a:lumOff val="35000"/>
                  </a:schemeClr>
                </a:solidFill>
                <a:latin typeface="Century Gothic" panose="020B0502020202020204" pitchFamily="34" charset="0"/>
              </a:rPr>
              <a:t> prepared</a:t>
            </a:r>
          </a:p>
          <a:p>
            <a:pPr marL="457200" indent="-457200">
              <a:spcBef>
                <a:spcPts val="600"/>
              </a:spcBef>
              <a:buFont typeface="Arial" pitchFamily="34" charset="0"/>
              <a:buChar char="•"/>
            </a:pPr>
            <a:r>
              <a:rPr lang="en-US" sz="2400" dirty="0" smtClean="0">
                <a:solidFill>
                  <a:schemeClr val="tx1">
                    <a:lumMod val="65000"/>
                    <a:lumOff val="35000"/>
                  </a:schemeClr>
                </a:solidFill>
                <a:latin typeface="Century Gothic" panose="020B0502020202020204" pitchFamily="34" charset="0"/>
              </a:rPr>
              <a:t>Manual DRS are of </a:t>
            </a:r>
            <a:r>
              <a:rPr lang="en-US" sz="2400" b="1" dirty="0" smtClean="0">
                <a:solidFill>
                  <a:schemeClr val="tx1">
                    <a:lumMod val="65000"/>
                    <a:lumOff val="35000"/>
                  </a:schemeClr>
                </a:solidFill>
                <a:latin typeface="Century Gothic" panose="020B0502020202020204" pitchFamily="34" charset="0"/>
              </a:rPr>
              <a:t>poor quality. Branch, FRCODE, Date </a:t>
            </a:r>
            <a:r>
              <a:rPr lang="en-US" sz="2400" b="1" dirty="0" err="1" smtClean="0">
                <a:solidFill>
                  <a:schemeClr val="tx1">
                    <a:lumMod val="65000"/>
                    <a:lumOff val="35000"/>
                  </a:schemeClr>
                </a:solidFill>
                <a:latin typeface="Century Gothic" panose="020B0502020202020204" pitchFamily="34" charset="0"/>
              </a:rPr>
              <a:t>etc</a:t>
            </a:r>
            <a:r>
              <a:rPr lang="en-US" sz="2400" b="1" dirty="0" smtClean="0">
                <a:solidFill>
                  <a:schemeClr val="tx1">
                    <a:lumMod val="65000"/>
                    <a:lumOff val="35000"/>
                  </a:schemeClr>
                </a:solidFill>
                <a:latin typeface="Century Gothic" panose="020B0502020202020204" pitchFamily="34" charset="0"/>
              </a:rPr>
              <a:t> are</a:t>
            </a:r>
            <a:r>
              <a:rPr lang="en-US" sz="2400" dirty="0" smtClean="0">
                <a:solidFill>
                  <a:schemeClr val="tx1">
                    <a:lumMod val="65000"/>
                    <a:lumOff val="35000"/>
                  </a:schemeClr>
                </a:solidFill>
                <a:latin typeface="Century Gothic" panose="020B0502020202020204" pitchFamily="34" charset="0"/>
              </a:rPr>
              <a:t> Not captured</a:t>
            </a:r>
          </a:p>
          <a:p>
            <a:pPr marL="457200" indent="-457200">
              <a:spcBef>
                <a:spcPts val="600"/>
              </a:spcBef>
              <a:buFont typeface="Arial" pitchFamily="34" charset="0"/>
              <a:buChar char="•"/>
            </a:pPr>
            <a:r>
              <a:rPr lang="en-US" sz="2400" b="1" dirty="0">
                <a:solidFill>
                  <a:schemeClr val="tx1">
                    <a:lumMod val="65000"/>
                    <a:lumOff val="35000"/>
                  </a:schemeClr>
                </a:solidFill>
                <a:latin typeface="Century Gothic" panose="020B0502020202020204" pitchFamily="34" charset="0"/>
              </a:rPr>
              <a:t>Shipment forwarded without entry (Without </a:t>
            </a:r>
            <a:r>
              <a:rPr lang="en-US" sz="2400" b="1" dirty="0" smtClean="0">
                <a:solidFill>
                  <a:schemeClr val="tx1">
                    <a:lumMod val="65000"/>
                    <a:lumOff val="35000"/>
                  </a:schemeClr>
                </a:solidFill>
                <a:latin typeface="Century Gothic" panose="020B0502020202020204" pitchFamily="34" charset="0"/>
              </a:rPr>
              <a:t>In-scan</a:t>
            </a:r>
            <a:r>
              <a:rPr lang="en-US" sz="2400" b="1" dirty="0">
                <a:solidFill>
                  <a:schemeClr val="tx1">
                    <a:lumMod val="65000"/>
                    <a:lumOff val="35000"/>
                  </a:schemeClr>
                </a:solidFill>
                <a:latin typeface="Century Gothic" panose="020B0502020202020204" pitchFamily="34" charset="0"/>
              </a:rPr>
              <a:t>)</a:t>
            </a:r>
          </a:p>
          <a:p>
            <a:pPr marL="457200" indent="-457200">
              <a:spcBef>
                <a:spcPts val="600"/>
              </a:spcBef>
              <a:buFont typeface="Arial" pitchFamily="34" charset="0"/>
              <a:buChar char="•"/>
            </a:pPr>
            <a:r>
              <a:rPr lang="en-US" sz="2400" dirty="0" smtClean="0">
                <a:solidFill>
                  <a:schemeClr val="tx1">
                    <a:lumMod val="65000"/>
                    <a:lumOff val="35000"/>
                  </a:schemeClr>
                </a:solidFill>
                <a:latin typeface="Century Gothic" panose="020B0502020202020204" pitchFamily="34" charset="0"/>
              </a:rPr>
              <a:t>BA’s load forwarded with </a:t>
            </a:r>
            <a:r>
              <a:rPr lang="en-US" sz="2400" b="1" dirty="0" smtClean="0">
                <a:solidFill>
                  <a:schemeClr val="tx1">
                    <a:lumMod val="65000"/>
                    <a:lumOff val="35000"/>
                  </a:schemeClr>
                </a:solidFill>
                <a:latin typeface="Century Gothic" panose="020B0502020202020204" pitchFamily="34" charset="0"/>
              </a:rPr>
              <a:t>Bag entry instead of ‘DR’</a:t>
            </a:r>
            <a:r>
              <a:rPr lang="en-US" sz="2400" dirty="0" smtClean="0">
                <a:solidFill>
                  <a:schemeClr val="tx1">
                    <a:lumMod val="65000"/>
                    <a:lumOff val="35000"/>
                  </a:schemeClr>
                </a:solidFill>
                <a:latin typeface="Century Gothic" panose="020B0502020202020204" pitchFamily="34" charset="0"/>
              </a:rPr>
              <a:t>, this leads FR can’t prepare DRS</a:t>
            </a:r>
          </a:p>
          <a:p>
            <a:pPr marL="457200" indent="-457200">
              <a:spcBef>
                <a:spcPts val="600"/>
              </a:spcBef>
              <a:buFont typeface="Arial" pitchFamily="34" charset="0"/>
              <a:buChar char="•"/>
            </a:pPr>
            <a:r>
              <a:rPr lang="en-US" sz="2400" dirty="0" smtClean="0">
                <a:solidFill>
                  <a:schemeClr val="tx1">
                    <a:lumMod val="65000"/>
                    <a:lumOff val="35000"/>
                  </a:schemeClr>
                </a:solidFill>
                <a:latin typeface="Century Gothic" panose="020B0502020202020204" pitchFamily="34" charset="0"/>
              </a:rPr>
              <a:t>Any s/ment entries are </a:t>
            </a:r>
            <a:r>
              <a:rPr lang="en-US" sz="2400" b="1" dirty="0" smtClean="0">
                <a:solidFill>
                  <a:schemeClr val="tx1">
                    <a:lumMod val="65000"/>
                    <a:lumOff val="35000"/>
                  </a:schemeClr>
                </a:solidFill>
                <a:latin typeface="Century Gothic" panose="020B0502020202020204" pitchFamily="34" charset="0"/>
              </a:rPr>
              <a:t>missed</a:t>
            </a:r>
            <a:r>
              <a:rPr lang="en-US" sz="2400" dirty="0" smtClean="0">
                <a:solidFill>
                  <a:schemeClr val="tx1">
                    <a:lumMod val="65000"/>
                    <a:lumOff val="35000"/>
                  </a:schemeClr>
                </a:solidFill>
                <a:latin typeface="Century Gothic" panose="020B0502020202020204" pitchFamily="34" charset="0"/>
              </a:rPr>
              <a:t> while DR preparation, BA is unable to generate DRS &amp; Update</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Manual entries </a:t>
            </a:r>
            <a:r>
              <a:rPr lang="en-US" sz="2400" dirty="0" smtClean="0">
                <a:solidFill>
                  <a:schemeClr val="tx1">
                    <a:lumMod val="65000"/>
                    <a:lumOff val="35000"/>
                  </a:schemeClr>
                </a:solidFill>
                <a:latin typeface="Century Gothic" panose="020B0502020202020204" pitchFamily="34" charset="0"/>
              </a:rPr>
              <a:t>on system generated DRS sheet</a:t>
            </a:r>
          </a:p>
        </p:txBody>
      </p:sp>
      <p:sp>
        <p:nvSpPr>
          <p:cNvPr id="14" name="Title 1"/>
          <p:cNvSpPr txBox="1">
            <a:spLocks/>
          </p:cNvSpPr>
          <p:nvPr/>
        </p:nvSpPr>
        <p:spPr>
          <a:xfrm>
            <a:off x="838200" y="96982"/>
            <a:ext cx="7010400" cy="609600"/>
          </a:xfrm>
          <a:prstGeom prst="rect">
            <a:avLst/>
          </a:prstGeom>
          <a:noFill/>
        </p:spPr>
        <p:txBody>
          <a:bodyPr vert="horz" lIns="91440" tIns="45720" rIns="91440" bIns="45720" rtlCol="0" anchor="ctr">
            <a:noAutofit/>
          </a:bodyPr>
          <a:lstStyle/>
          <a:p>
            <a:pPr lvl="0" algn="ctr">
              <a:spcBef>
                <a:spcPct val="0"/>
              </a:spcBef>
              <a:defRPr/>
            </a:pPr>
            <a:r>
              <a:rPr lang="en-US" sz="4000" dirty="0" smtClean="0">
                <a:ln>
                  <a:solidFill>
                    <a:schemeClr val="accent6">
                      <a:lumMod val="50000"/>
                    </a:schemeClr>
                  </a:solidFill>
                </a:ln>
                <a:solidFill>
                  <a:srgbClr val="C00000"/>
                </a:solidFill>
                <a:latin typeface="Century Gothic" panose="020B0502020202020204" pitchFamily="34" charset="0"/>
                <a:ea typeface="+mj-ea"/>
                <a:cs typeface="+mj-cs"/>
              </a:rPr>
              <a:t>DR / DRS Generation Errors</a:t>
            </a:r>
            <a:endParaRPr lang="en-US" sz="4000" dirty="0">
              <a:ln>
                <a:solidFill>
                  <a:schemeClr val="accent6">
                    <a:lumMod val="50000"/>
                  </a:schemeClr>
                </a:solidFill>
              </a:ln>
              <a:solidFill>
                <a:srgbClr val="C00000"/>
              </a:solidFill>
              <a:latin typeface="Century Gothic" panose="020B0502020202020204" pitchFamily="34" charset="0"/>
              <a:ea typeface="+mj-ea"/>
              <a:cs typeface="+mj-cs"/>
            </a:endParaRPr>
          </a:p>
        </p:txBody>
      </p:sp>
    </p:spTree>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1" end="1"/>
                                            </p:txEl>
                                          </p:spTgt>
                                        </p:tgtEl>
                                        <p:attrNameLst>
                                          <p:attrName>style.visibility</p:attrName>
                                        </p:attrNameLst>
                                      </p:cBhvr>
                                      <p:to>
                                        <p:strVal val="visible"/>
                                      </p:to>
                                    </p:set>
                                    <p:animEffect transition="in" filter="fade">
                                      <p:cBhvr>
                                        <p:cTn id="12" dur="500"/>
                                        <p:tgtEl>
                                          <p:spTgt spid="1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2" end="2"/>
                                            </p:txEl>
                                          </p:spTgt>
                                        </p:tgtEl>
                                        <p:attrNameLst>
                                          <p:attrName>style.visibility</p:attrName>
                                        </p:attrNameLst>
                                      </p:cBhvr>
                                      <p:to>
                                        <p:strVal val="visible"/>
                                      </p:to>
                                    </p:set>
                                    <p:animEffect transition="in" filter="fade">
                                      <p:cBhvr>
                                        <p:cTn id="17" dur="500"/>
                                        <p:tgtEl>
                                          <p:spTgt spid="12">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12">
                                            <p:txEl>
                                              <p:pRg st="3" end="3"/>
                                            </p:txEl>
                                          </p:spTgt>
                                        </p:tgtEl>
                                        <p:attrNameLst>
                                          <p:attrName>style.visibility</p:attrName>
                                        </p:attrNameLst>
                                      </p:cBhvr>
                                      <p:to>
                                        <p:strVal val="visible"/>
                                      </p:to>
                                    </p:set>
                                    <p:animEffect transition="in" filter="fade">
                                      <p:cBhvr>
                                        <p:cTn id="22" dur="500"/>
                                        <p:tgtEl>
                                          <p:spTgt spid="12">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12">
                                            <p:txEl>
                                              <p:pRg st="4" end="4"/>
                                            </p:txEl>
                                          </p:spTgt>
                                        </p:tgtEl>
                                        <p:attrNameLst>
                                          <p:attrName>style.visibility</p:attrName>
                                        </p:attrNameLst>
                                      </p:cBhvr>
                                      <p:to>
                                        <p:strVal val="visible"/>
                                      </p:to>
                                    </p:set>
                                    <p:animEffect transition="in" filter="fade">
                                      <p:cBhvr>
                                        <p:cTn id="27" dur="500"/>
                                        <p:tgtEl>
                                          <p:spTgt spid="12">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12">
                                            <p:txEl>
                                              <p:pRg st="5" end="5"/>
                                            </p:txEl>
                                          </p:spTgt>
                                        </p:tgtEl>
                                        <p:attrNameLst>
                                          <p:attrName>style.visibility</p:attrName>
                                        </p:attrNameLst>
                                      </p:cBhvr>
                                      <p:to>
                                        <p:strVal val="visible"/>
                                      </p:to>
                                    </p:set>
                                    <p:animEffect transition="in" filter="fade">
                                      <p:cBhvr>
                                        <p:cTn id="32" dur="500"/>
                                        <p:tgtEl>
                                          <p:spTgt spid="12">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12">
                                            <p:txEl>
                                              <p:pRg st="6" end="6"/>
                                            </p:txEl>
                                          </p:spTgt>
                                        </p:tgtEl>
                                        <p:attrNameLst>
                                          <p:attrName>style.visibility</p:attrName>
                                        </p:attrNameLst>
                                      </p:cBhvr>
                                      <p:to>
                                        <p:strVal val="visible"/>
                                      </p:to>
                                    </p:set>
                                    <p:animEffect transition="in" filter="fade">
                                      <p:cBhvr>
                                        <p:cTn id="37" dur="500"/>
                                        <p:tgtEl>
                                          <p:spTgt spid="12">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85800" y="106430"/>
            <a:ext cx="7162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Run Sheet</a:t>
            </a:r>
          </a:p>
        </p:txBody>
      </p:sp>
      <p:pic>
        <p:nvPicPr>
          <p:cNvPr id="6146" name="Picture 2"/>
          <p:cNvPicPr>
            <a:picLocks noChangeAspect="1" noChangeArrowheads="1"/>
          </p:cNvPicPr>
          <p:nvPr/>
        </p:nvPicPr>
        <p:blipFill>
          <a:blip r:embed="rId5"/>
          <a:srcRect/>
          <a:stretch>
            <a:fillRect/>
          </a:stretch>
        </p:blipFill>
        <p:spPr bwMode="auto">
          <a:xfrm>
            <a:off x="152400" y="838200"/>
            <a:ext cx="5410200" cy="3475540"/>
          </a:xfrm>
          <a:prstGeom prst="rect">
            <a:avLst/>
          </a:prstGeom>
          <a:noFill/>
          <a:ln w="9525">
            <a:noFill/>
            <a:miter lim="800000"/>
            <a:headEnd/>
            <a:tailEnd/>
          </a:ln>
          <a:effectLst/>
        </p:spPr>
      </p:pic>
      <p:sp>
        <p:nvSpPr>
          <p:cNvPr id="14" name="TextBox 13"/>
          <p:cNvSpPr txBox="1"/>
          <p:nvPr/>
        </p:nvSpPr>
        <p:spPr>
          <a:xfrm>
            <a:off x="6172200" y="1856097"/>
            <a:ext cx="2667000" cy="2677656"/>
          </a:xfrm>
          <a:prstGeom prst="rect">
            <a:avLst/>
          </a:prstGeom>
          <a:noFill/>
        </p:spPr>
        <p:txBody>
          <a:bodyPr wrap="square" rtlCol="0">
            <a:spAutoFit/>
          </a:bodyPr>
          <a:lstStyle/>
          <a:p>
            <a:r>
              <a:rPr lang="en-IN" sz="2400" dirty="0" smtClean="0">
                <a:solidFill>
                  <a:schemeClr val="tx2">
                    <a:lumMod val="50000"/>
                  </a:schemeClr>
                </a:solidFill>
              </a:rPr>
              <a:t>System Auto generate DRS No</a:t>
            </a:r>
          </a:p>
          <a:p>
            <a:endParaRPr lang="en-IN" sz="2400" dirty="0">
              <a:solidFill>
                <a:schemeClr val="tx2">
                  <a:lumMod val="50000"/>
                </a:schemeClr>
              </a:solidFill>
            </a:endParaRPr>
          </a:p>
          <a:p>
            <a:r>
              <a:rPr lang="en-IN" sz="2400" dirty="0" smtClean="0">
                <a:solidFill>
                  <a:schemeClr val="tx2">
                    <a:lumMod val="50000"/>
                  </a:schemeClr>
                </a:solidFill>
              </a:rPr>
              <a:t>User need to capture all information against the s/ments </a:t>
            </a:r>
          </a:p>
        </p:txBody>
      </p:sp>
      <p:pic>
        <p:nvPicPr>
          <p:cNvPr id="2" name="Picture 1"/>
          <p:cNvPicPr>
            <a:picLocks noChangeAspect="1"/>
          </p:cNvPicPr>
          <p:nvPr/>
        </p:nvPicPr>
        <p:blipFill>
          <a:blip r:embed="rId6"/>
          <a:stretch>
            <a:fillRect/>
          </a:stretch>
        </p:blipFill>
        <p:spPr>
          <a:xfrm>
            <a:off x="139890" y="2030583"/>
            <a:ext cx="6057900" cy="4229100"/>
          </a:xfrm>
          <a:prstGeom prst="rect">
            <a:avLst/>
          </a:prstGeom>
        </p:spPr>
      </p:pic>
    </p:spTree>
  </p:cSld>
  <p:clrMapOvr>
    <a:masterClrMapping/>
  </p:clrMapOvr>
  <p:timing>
    <p:tnLst>
      <p:par>
        <p:cTn id="1" dur="indefinite" restart="never" nodeType="tmRoot"/>
      </p:par>
    </p:tnLst>
  </p:timing>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669246" y="6425930"/>
            <a:ext cx="2226302" cy="37174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984446" y="6471475"/>
            <a:ext cx="397554" cy="310325"/>
          </a:xfrm>
        </p:spPr>
        <p:txBody>
          <a:bodyPr/>
          <a:lstStyle/>
          <a:p>
            <a:fld id="{6DA84C1E-241E-4E2D-A055-991BDD3AB089}" type="slidenum">
              <a:rPr lang="en-US" sz="900" smtClean="0"/>
              <a:pPr/>
              <a:t>48</a:t>
            </a:fld>
            <a:endParaRPr lang="en-US" sz="900" dirty="0"/>
          </a:p>
        </p:txBody>
      </p:sp>
      <p:sp>
        <p:nvSpPr>
          <p:cNvPr id="8" name="Footer Placeholder 7"/>
          <p:cNvSpPr>
            <a:spLocks noGrp="1"/>
          </p:cNvSpPr>
          <p:nvPr>
            <p:ph type="ftr" sz="quarter" idx="11"/>
          </p:nvPr>
        </p:nvSpPr>
        <p:spPr>
          <a:xfrm>
            <a:off x="3336246" y="6425930"/>
            <a:ext cx="3021410" cy="37174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460445" y="6471475"/>
            <a:ext cx="1669727" cy="310325"/>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90600" y="120078"/>
            <a:ext cx="7162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Run Sheet – View Incoming</a:t>
            </a:r>
          </a:p>
        </p:txBody>
      </p:sp>
      <p:pic>
        <p:nvPicPr>
          <p:cNvPr id="6146" name="Picture 2"/>
          <p:cNvPicPr>
            <a:picLocks noChangeAspect="1" noChangeArrowheads="1"/>
          </p:cNvPicPr>
          <p:nvPr/>
        </p:nvPicPr>
        <p:blipFill>
          <a:blip r:embed="rId5"/>
          <a:srcRect/>
          <a:stretch>
            <a:fillRect/>
          </a:stretch>
        </p:blipFill>
        <p:spPr bwMode="auto">
          <a:xfrm>
            <a:off x="740684" y="1698877"/>
            <a:ext cx="7319962" cy="4035173"/>
          </a:xfrm>
          <a:prstGeom prst="rect">
            <a:avLst/>
          </a:prstGeom>
          <a:noFill/>
          <a:ln w="9525">
            <a:noFill/>
            <a:miter lim="800000"/>
            <a:headEnd/>
            <a:tailEnd/>
          </a:ln>
          <a:effectLst/>
        </p:spPr>
      </p:pic>
      <p:pic>
        <p:nvPicPr>
          <p:cNvPr id="6147" name="Picture 3"/>
          <p:cNvPicPr>
            <a:picLocks noChangeAspect="1" noChangeArrowheads="1"/>
          </p:cNvPicPr>
          <p:nvPr/>
        </p:nvPicPr>
        <p:blipFill>
          <a:blip r:embed="rId6"/>
          <a:srcRect/>
          <a:stretch>
            <a:fillRect/>
          </a:stretch>
        </p:blipFill>
        <p:spPr bwMode="auto">
          <a:xfrm>
            <a:off x="816884" y="4379896"/>
            <a:ext cx="7155972" cy="1868504"/>
          </a:xfrm>
          <a:prstGeom prst="rect">
            <a:avLst/>
          </a:prstGeom>
          <a:noFill/>
          <a:ln w="9525">
            <a:noFill/>
            <a:miter lim="800000"/>
            <a:headEnd/>
            <a:tailEnd/>
          </a:ln>
          <a:effectLst/>
        </p:spPr>
      </p:pic>
      <p:sp>
        <p:nvSpPr>
          <p:cNvPr id="15" name="TextBox 14"/>
          <p:cNvSpPr txBox="1"/>
          <p:nvPr/>
        </p:nvSpPr>
        <p:spPr>
          <a:xfrm>
            <a:off x="457200" y="1081544"/>
            <a:ext cx="8305800" cy="461665"/>
          </a:xfrm>
          <a:prstGeom prst="rect">
            <a:avLst/>
          </a:prstGeom>
          <a:noFill/>
        </p:spPr>
        <p:txBody>
          <a:bodyPr wrap="square" rtlCol="0">
            <a:spAutoFit/>
          </a:bodyPr>
          <a:lstStyle/>
          <a:p>
            <a:r>
              <a:rPr lang="en-IN" sz="2400" dirty="0" smtClean="0">
                <a:solidFill>
                  <a:schemeClr val="tx2">
                    <a:lumMod val="50000"/>
                  </a:schemeClr>
                </a:solidFill>
              </a:rPr>
              <a:t>This will show all the s/ment for which yet the DRS is NOT made </a:t>
            </a:r>
          </a:p>
        </p:txBody>
      </p:sp>
    </p:spTree>
  </p:cSld>
  <p:clrMapOvr>
    <a:masterClrMapping/>
  </p:clrMapOvr>
  <p:timing>
    <p:tnLst>
      <p:par>
        <p:cTn id="1" dur="indefinite" restart="never" nodeType="tmRoot"/>
      </p:par>
    </p:tnLst>
  </p:timing>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49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162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Run Sheet – View Outgoing</a:t>
            </a:r>
          </a:p>
        </p:txBody>
      </p:sp>
      <p:pic>
        <p:nvPicPr>
          <p:cNvPr id="6146" name="Picture 2"/>
          <p:cNvPicPr>
            <a:picLocks noChangeAspect="1" noChangeArrowheads="1"/>
          </p:cNvPicPr>
          <p:nvPr/>
        </p:nvPicPr>
        <p:blipFill>
          <a:blip r:embed="rId5"/>
          <a:srcRect/>
          <a:stretch>
            <a:fillRect/>
          </a:stretch>
        </p:blipFill>
        <p:spPr bwMode="auto">
          <a:xfrm>
            <a:off x="833438" y="1447800"/>
            <a:ext cx="7015162" cy="3867150"/>
          </a:xfrm>
          <a:prstGeom prst="rect">
            <a:avLst/>
          </a:prstGeom>
          <a:noFill/>
          <a:ln w="9525">
            <a:noFill/>
            <a:miter lim="800000"/>
            <a:headEnd/>
            <a:tailEnd/>
          </a:ln>
          <a:effectLst/>
        </p:spPr>
      </p:pic>
      <p:pic>
        <p:nvPicPr>
          <p:cNvPr id="7170" name="Picture 2"/>
          <p:cNvPicPr>
            <a:picLocks noChangeAspect="1" noChangeArrowheads="1"/>
          </p:cNvPicPr>
          <p:nvPr/>
        </p:nvPicPr>
        <p:blipFill>
          <a:blip r:embed="rId6"/>
          <a:srcRect/>
          <a:stretch>
            <a:fillRect/>
          </a:stretch>
        </p:blipFill>
        <p:spPr bwMode="auto">
          <a:xfrm>
            <a:off x="909638" y="4343400"/>
            <a:ext cx="6934200" cy="2209800"/>
          </a:xfrm>
          <a:prstGeom prst="rect">
            <a:avLst/>
          </a:prstGeom>
          <a:noFill/>
          <a:ln w="9525">
            <a:noFill/>
            <a:miter lim="800000"/>
            <a:headEnd/>
            <a:tailEnd/>
          </a:ln>
          <a:effectLst/>
        </p:spPr>
      </p:pic>
      <p:sp>
        <p:nvSpPr>
          <p:cNvPr id="14" name="TextBox 13"/>
          <p:cNvSpPr txBox="1"/>
          <p:nvPr/>
        </p:nvSpPr>
        <p:spPr>
          <a:xfrm>
            <a:off x="533400" y="909935"/>
            <a:ext cx="8305800" cy="461665"/>
          </a:xfrm>
          <a:prstGeom prst="rect">
            <a:avLst/>
          </a:prstGeom>
          <a:noFill/>
        </p:spPr>
        <p:txBody>
          <a:bodyPr wrap="square" rtlCol="0">
            <a:spAutoFit/>
          </a:bodyPr>
          <a:lstStyle/>
          <a:p>
            <a:r>
              <a:rPr lang="en-IN" sz="2400" dirty="0" smtClean="0">
                <a:solidFill>
                  <a:schemeClr val="tx2">
                    <a:lumMod val="50000"/>
                  </a:schemeClr>
                </a:solidFill>
              </a:rPr>
              <a:t>This will show all the s/ment for which DRS is prepared </a:t>
            </a:r>
          </a:p>
        </p:txBody>
      </p:sp>
    </p:spTree>
  </p:cSld>
  <p:clrMapOvr>
    <a:masterClrMapping/>
  </p:clrMapOvr>
  <p:timing>
    <p:tnLst>
      <p:par>
        <p:cTn id="1" dur="indefinite" restart="never" nodeType="tmRoot"/>
      </p:par>
    </p:tnLst>
  </p:timing>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162800" cy="707886"/>
          </a:xfrm>
          <a:prstGeom prst="rect">
            <a:avLst/>
          </a:prstGeom>
          <a:noFill/>
        </p:spPr>
        <p:txBody>
          <a:bodyPr wrap="square" rtlCol="0">
            <a:spAutoFit/>
          </a:bodyPr>
          <a:lstStyle/>
          <a:p>
            <a:pPr algn="ctr"/>
            <a:r>
              <a:rPr lang="en-US" altLang="en-US" sz="4000" dirty="0" smtClean="0">
                <a:solidFill>
                  <a:srgbClr val="C00000"/>
                </a:solidFill>
                <a:latin typeface="Arial" pitchFamily="34" charset="0"/>
                <a:cs typeface="Arial" pitchFamily="34" charset="0"/>
              </a:rPr>
              <a:t>Run Sheet – Print DRS</a:t>
            </a:r>
          </a:p>
        </p:txBody>
      </p:sp>
      <p:pic>
        <p:nvPicPr>
          <p:cNvPr id="6146" name="Picture 2"/>
          <p:cNvPicPr>
            <a:picLocks noChangeAspect="1" noChangeArrowheads="1"/>
          </p:cNvPicPr>
          <p:nvPr/>
        </p:nvPicPr>
        <p:blipFill>
          <a:blip r:embed="rId5"/>
          <a:srcRect/>
          <a:stretch>
            <a:fillRect/>
          </a:stretch>
        </p:blipFill>
        <p:spPr bwMode="auto">
          <a:xfrm>
            <a:off x="932597" y="850493"/>
            <a:ext cx="6772940" cy="4091985"/>
          </a:xfrm>
          <a:prstGeom prst="rect">
            <a:avLst/>
          </a:prstGeom>
          <a:noFill/>
          <a:ln w="9525">
            <a:noFill/>
            <a:miter lim="800000"/>
            <a:headEnd/>
            <a:tailEnd/>
          </a:ln>
          <a:effectLst/>
        </p:spPr>
      </p:pic>
      <p:pic>
        <p:nvPicPr>
          <p:cNvPr id="8194" name="Picture 2"/>
          <p:cNvPicPr>
            <a:picLocks noChangeAspect="1" noChangeArrowheads="1"/>
          </p:cNvPicPr>
          <p:nvPr/>
        </p:nvPicPr>
        <p:blipFill>
          <a:blip r:embed="rId6"/>
          <a:srcRect/>
          <a:stretch>
            <a:fillRect/>
          </a:stretch>
        </p:blipFill>
        <p:spPr bwMode="auto">
          <a:xfrm>
            <a:off x="932597" y="3136494"/>
            <a:ext cx="6934200" cy="3416706"/>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1828800"/>
            <a:ext cx="7848600" cy="2123658"/>
          </a:xfrm>
          <a:prstGeom prst="rect">
            <a:avLst/>
          </a:prstGeom>
        </p:spPr>
        <p:txBody>
          <a:bodyPr wrap="square">
            <a:spAutoFit/>
          </a:bodyPr>
          <a:lstStyle/>
          <a:p>
            <a:pPr algn="ctr">
              <a:defRPr/>
            </a:pPr>
            <a:r>
              <a:rPr lang="en-US" sz="6600" b="1" dirty="0" smtClean="0">
                <a:solidFill>
                  <a:srgbClr val="C00000"/>
                </a:solidFill>
                <a:latin typeface="Arial" pitchFamily="34" charset="0"/>
                <a:cs typeface="Arial" pitchFamily="34" charset="0"/>
              </a:rPr>
              <a:t>Delivery / POD </a:t>
            </a:r>
          </a:p>
          <a:p>
            <a:pPr algn="ctr">
              <a:defRPr/>
            </a:pPr>
            <a:r>
              <a:rPr lang="en-US" sz="6600" b="1" dirty="0" err="1" smtClean="0">
                <a:solidFill>
                  <a:srgbClr val="C00000"/>
                </a:solidFill>
                <a:latin typeface="Arial" pitchFamily="34" charset="0"/>
                <a:cs typeface="Arial" pitchFamily="34" charset="0"/>
              </a:rPr>
              <a:t>Updation</a:t>
            </a:r>
            <a:endParaRPr lang="en-US" sz="6600" b="1" dirty="0" smtClean="0">
              <a:solidFill>
                <a:srgbClr val="C00000"/>
              </a:solidFill>
              <a:latin typeface="Arial" pitchFamily="34" charset="0"/>
              <a:cs typeface="Arial" pitchFamily="34" charset="0"/>
            </a:endParaRPr>
          </a:p>
        </p:txBody>
      </p:sp>
    </p:spTree>
  </p:cSld>
  <p:clrMapOvr>
    <a:masterClrMapping/>
  </p:clrMapOvr>
  <p:timing>
    <p:tnLst>
      <p:par>
        <p:cTn id="1" dur="indefinite" restart="never" nodeType="tmRoot"/>
      </p:par>
    </p:tnLst>
  </p:timing>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5" name="Title 1"/>
          <p:cNvSpPr txBox="1">
            <a:spLocks/>
          </p:cNvSpPr>
          <p:nvPr/>
        </p:nvSpPr>
        <p:spPr>
          <a:xfrm>
            <a:off x="838200" y="96982"/>
            <a:ext cx="7010400" cy="609600"/>
          </a:xfrm>
          <a:prstGeom prst="rect">
            <a:avLst/>
          </a:prstGeom>
          <a:noFill/>
        </p:spPr>
        <p:txBody>
          <a:bodyPr vert="horz" lIns="91440" tIns="45720" rIns="91440" bIns="45720" rtlCol="0" anchor="ctr">
            <a:noAutofit/>
          </a:bodyPr>
          <a:lstStyle/>
          <a:p>
            <a:pPr lvl="0" algn="ctr">
              <a:spcBef>
                <a:spcPct val="0"/>
              </a:spcBef>
              <a:defRPr/>
            </a:pPr>
            <a:r>
              <a:rPr lang="en-US" sz="3600" dirty="0" err="1" smtClean="0">
                <a:ln>
                  <a:solidFill>
                    <a:schemeClr val="accent6">
                      <a:lumMod val="50000"/>
                    </a:schemeClr>
                  </a:solidFill>
                </a:ln>
                <a:solidFill>
                  <a:srgbClr val="C00000"/>
                </a:solidFill>
                <a:latin typeface="Century Gothic" panose="020B0502020202020204" pitchFamily="34" charset="0"/>
                <a:ea typeface="+mj-ea"/>
                <a:cs typeface="+mj-cs"/>
              </a:rPr>
              <a:t>Updation</a:t>
            </a:r>
            <a:r>
              <a:rPr lang="en-US" sz="3600" dirty="0" smtClean="0">
                <a:ln>
                  <a:solidFill>
                    <a:schemeClr val="accent6">
                      <a:lumMod val="50000"/>
                    </a:schemeClr>
                  </a:solidFill>
                </a:ln>
                <a:solidFill>
                  <a:srgbClr val="C00000"/>
                </a:solidFill>
                <a:latin typeface="Century Gothic" panose="020B0502020202020204" pitchFamily="34" charset="0"/>
                <a:ea typeface="+mj-ea"/>
                <a:cs typeface="+mj-cs"/>
              </a:rPr>
              <a:t> (NDR / POD) Errors</a:t>
            </a:r>
            <a:endParaRPr lang="en-US" sz="3600" dirty="0">
              <a:ln>
                <a:solidFill>
                  <a:schemeClr val="accent6">
                    <a:lumMod val="50000"/>
                  </a:schemeClr>
                </a:solidFill>
              </a:ln>
              <a:solidFill>
                <a:srgbClr val="C00000"/>
              </a:solidFill>
              <a:latin typeface="Century Gothic" panose="020B0502020202020204" pitchFamily="34" charset="0"/>
              <a:ea typeface="+mj-ea"/>
              <a:cs typeface="+mj-cs"/>
            </a:endParaRPr>
          </a:p>
        </p:txBody>
      </p:sp>
      <p:sp>
        <p:nvSpPr>
          <p:cNvPr id="12" name="TextBox 11"/>
          <p:cNvSpPr txBox="1"/>
          <p:nvPr/>
        </p:nvSpPr>
        <p:spPr>
          <a:xfrm>
            <a:off x="250052" y="838200"/>
            <a:ext cx="8665347" cy="6771084"/>
          </a:xfrm>
          <a:prstGeom prst="rect">
            <a:avLst/>
          </a:prstGeom>
          <a:noFill/>
        </p:spPr>
        <p:txBody>
          <a:bodyPr wrap="square" rtlCol="0">
            <a:spAutoFit/>
          </a:bodyPr>
          <a:lstStyle/>
          <a:p>
            <a:pPr marL="457200" indent="-457200">
              <a:spcBef>
                <a:spcPts val="1200"/>
              </a:spcBef>
            </a:pPr>
            <a:r>
              <a:rPr lang="en-US" sz="2400" b="1" dirty="0">
                <a:solidFill>
                  <a:srgbClr val="C00000"/>
                </a:solidFill>
                <a:latin typeface="Century Gothic" panose="020B0502020202020204" pitchFamily="34" charset="0"/>
              </a:rPr>
              <a:t>Manual Error &amp; Deviation :</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cs typeface="Times New Roman" panose="02020603050405020304" pitchFamily="18" charset="0"/>
              </a:rPr>
              <a:t>DMC </a:t>
            </a:r>
            <a:r>
              <a:rPr lang="en-US" sz="2400" b="1" dirty="0">
                <a:solidFill>
                  <a:schemeClr val="tx1">
                    <a:lumMod val="65000"/>
                    <a:lumOff val="35000"/>
                  </a:schemeClr>
                </a:solidFill>
                <a:latin typeface="Century Gothic" panose="020B0502020202020204" pitchFamily="34" charset="0"/>
                <a:cs typeface="Times New Roman" panose="02020603050405020304" pitchFamily="18" charset="0"/>
              </a:rPr>
              <a:t>desk is missing at Branch</a:t>
            </a:r>
            <a:r>
              <a:rPr lang="en-US" sz="2400" dirty="0">
                <a:solidFill>
                  <a:schemeClr val="tx1">
                    <a:lumMod val="65000"/>
                    <a:lumOff val="35000"/>
                  </a:schemeClr>
                </a:solidFill>
                <a:latin typeface="Century Gothic" panose="020B0502020202020204" pitchFamily="34" charset="0"/>
                <a:cs typeface="Times New Roman" panose="02020603050405020304" pitchFamily="18" charset="0"/>
              </a:rPr>
              <a:t> to collect undelivered s/ment, DRS/PODs</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cs typeface="Times New Roman" panose="02020603050405020304" pitchFamily="18" charset="0"/>
              </a:rPr>
              <a:t>Quality</a:t>
            </a:r>
            <a:r>
              <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rPr>
              <a:t> of DRS is not getting captured (Six Sigma details </a:t>
            </a:r>
            <a:r>
              <a:rPr lang="en-US" sz="2400" b="1" dirty="0" smtClean="0">
                <a:solidFill>
                  <a:schemeClr val="tx1">
                    <a:lumMod val="65000"/>
                    <a:lumOff val="35000"/>
                  </a:schemeClr>
                </a:solidFill>
                <a:latin typeface="Century Gothic" panose="020B0502020202020204" pitchFamily="34" charset="0"/>
                <a:cs typeface="Times New Roman" panose="02020603050405020304" pitchFamily="18" charset="0"/>
              </a:rPr>
              <a:t>Receiver’s Name, Tele no, Relationship, Signature/Stamp, Date/Time</a:t>
            </a:r>
            <a:r>
              <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rPr>
              <a:t>)</a:t>
            </a:r>
          </a:p>
          <a:p>
            <a:pPr marL="457200" indent="-457200">
              <a:spcBef>
                <a:spcPts val="600"/>
              </a:spcBef>
              <a:buFont typeface="Arial" pitchFamily="34" charset="0"/>
              <a:buChar char="•"/>
            </a:pPr>
            <a:r>
              <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rPr>
              <a:t>DRS  &amp; PODs are Not </a:t>
            </a:r>
            <a:r>
              <a:rPr lang="en-US" sz="2400" b="1" dirty="0" smtClean="0">
                <a:solidFill>
                  <a:schemeClr val="tx1">
                    <a:lumMod val="65000"/>
                    <a:lumOff val="35000"/>
                  </a:schemeClr>
                </a:solidFill>
                <a:latin typeface="Century Gothic" panose="020B0502020202020204" pitchFamily="34" charset="0"/>
                <a:cs typeface="Times New Roman" panose="02020603050405020304" pitchFamily="18" charset="0"/>
              </a:rPr>
              <a:t>submitted (100%)</a:t>
            </a:r>
            <a:r>
              <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rPr>
              <a:t> mainly from outstation  BAs</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cs typeface="Times New Roman" panose="02020603050405020304" pitchFamily="18" charset="0"/>
              </a:rPr>
              <a:t>Reconciliation</a:t>
            </a:r>
            <a:r>
              <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rPr>
              <a:t> of OFD (DR /DRS) vs Delivered &amp; Un-Delivered (Physical s/ments) not happening</a:t>
            </a:r>
          </a:p>
          <a:p>
            <a:pPr marL="457200" indent="-457200">
              <a:spcBef>
                <a:spcPts val="1200"/>
              </a:spcBef>
              <a:buFont typeface="Arial" pitchFamily="34" charset="0"/>
              <a:buChar char="•"/>
            </a:pPr>
            <a:r>
              <a:rPr lang="en-US" sz="2400" b="1" dirty="0">
                <a:solidFill>
                  <a:schemeClr val="tx1">
                    <a:lumMod val="65000"/>
                    <a:lumOff val="35000"/>
                  </a:schemeClr>
                </a:solidFill>
                <a:latin typeface="Century Gothic" panose="020B0502020202020204" pitchFamily="34" charset="0"/>
              </a:rPr>
              <a:t>All POD/DRS copy of Parcel Express / PT / Tech Express are not getting Scanned</a:t>
            </a:r>
            <a:endParaRPr lang="en-US" sz="2400" dirty="0">
              <a:solidFill>
                <a:schemeClr val="tx1">
                  <a:lumMod val="65000"/>
                  <a:lumOff val="35000"/>
                </a:schemeClr>
              </a:solidFill>
              <a:latin typeface="Century Gothic" panose="020B0502020202020204" pitchFamily="34" charset="0"/>
            </a:endParaRPr>
          </a:p>
          <a:p>
            <a:pPr marL="457200" indent="-457200">
              <a:spcBef>
                <a:spcPts val="1200"/>
              </a:spcBef>
              <a:buFont typeface="Arial" pitchFamily="34" charset="0"/>
              <a:buChar char="•"/>
            </a:pPr>
            <a:r>
              <a:rPr lang="en-US" sz="2400" dirty="0">
                <a:solidFill>
                  <a:schemeClr val="tx1">
                    <a:lumMod val="65000"/>
                    <a:lumOff val="35000"/>
                  </a:schemeClr>
                </a:solidFill>
                <a:latin typeface="Century Gothic" panose="020B0502020202020204" pitchFamily="34" charset="0"/>
              </a:rPr>
              <a:t>After Scanning, POD/DRS not getting marked as “SCANNED”</a:t>
            </a:r>
          </a:p>
          <a:p>
            <a:pPr marL="457200" indent="-457200">
              <a:spcBef>
                <a:spcPts val="600"/>
              </a:spcBef>
              <a:buFont typeface="Arial" pitchFamily="34" charset="0"/>
              <a:buChar char="•"/>
            </a:pPr>
            <a:endPar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endParaRPr>
          </a:p>
          <a:p>
            <a:pPr>
              <a:spcBef>
                <a:spcPts val="600"/>
              </a:spcBef>
            </a:pPr>
            <a:endParaRPr lang="en-US" sz="2400" dirty="0" smtClean="0">
              <a:solidFill>
                <a:schemeClr val="tx1">
                  <a:lumMod val="65000"/>
                  <a:lumOff val="35000"/>
                </a:schemeClr>
              </a:solidFill>
              <a:latin typeface="Century Gothic" panose="020B0502020202020204" pitchFamily="34" charset="0"/>
              <a:cs typeface="Times New Roman" panose="02020603050405020304" pitchFamily="18" charset="0"/>
            </a:endParaRPr>
          </a:p>
        </p:txBody>
      </p:sp>
    </p:spTree>
    <p:extLst>
      <p:ext uri="{BB962C8B-B14F-4D97-AF65-F5344CB8AC3E}">
        <p14:creationId xmlns:p14="http://schemas.microsoft.com/office/powerpoint/2010/main" val="475008150"/>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1" end="1"/>
                                            </p:txEl>
                                          </p:spTgt>
                                        </p:tgtEl>
                                        <p:attrNameLst>
                                          <p:attrName>style.visibility</p:attrName>
                                        </p:attrNameLst>
                                      </p:cBhvr>
                                      <p:to>
                                        <p:strVal val="visible"/>
                                      </p:to>
                                    </p:set>
                                    <p:animEffect transition="in" filter="fade">
                                      <p:cBhvr>
                                        <p:cTn id="12" dur="500"/>
                                        <p:tgtEl>
                                          <p:spTgt spid="12">
                                            <p:txEl>
                                              <p:pRg st="1" end="1"/>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2" end="2"/>
                                            </p:txEl>
                                          </p:spTgt>
                                        </p:tgtEl>
                                        <p:attrNameLst>
                                          <p:attrName>style.visibility</p:attrName>
                                        </p:attrNameLst>
                                      </p:cBhvr>
                                      <p:to>
                                        <p:strVal val="visible"/>
                                      </p:to>
                                    </p:set>
                                    <p:animEffect transition="in" filter="fade">
                                      <p:cBhvr>
                                        <p:cTn id="17" dur="500"/>
                                        <p:tgtEl>
                                          <p:spTgt spid="12">
                                            <p:txEl>
                                              <p:pRg st="2" end="2"/>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12">
                                            <p:txEl>
                                              <p:pRg st="3" end="3"/>
                                            </p:txEl>
                                          </p:spTgt>
                                        </p:tgtEl>
                                        <p:attrNameLst>
                                          <p:attrName>style.visibility</p:attrName>
                                        </p:attrNameLst>
                                      </p:cBhvr>
                                      <p:to>
                                        <p:strVal val="visible"/>
                                      </p:to>
                                    </p:set>
                                    <p:animEffect transition="in" filter="fade">
                                      <p:cBhvr>
                                        <p:cTn id="22" dur="500"/>
                                        <p:tgtEl>
                                          <p:spTgt spid="12">
                                            <p:txEl>
                                              <p:pRg st="3" end="3"/>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12">
                                            <p:txEl>
                                              <p:pRg st="4" end="4"/>
                                            </p:txEl>
                                          </p:spTgt>
                                        </p:tgtEl>
                                        <p:attrNameLst>
                                          <p:attrName>style.visibility</p:attrName>
                                        </p:attrNameLst>
                                      </p:cBhvr>
                                      <p:to>
                                        <p:strVal val="visible"/>
                                      </p:to>
                                    </p:set>
                                    <p:animEffect transition="in" filter="fade">
                                      <p:cBhvr>
                                        <p:cTn id="27" dur="500"/>
                                        <p:tgtEl>
                                          <p:spTgt spid="12">
                                            <p:txEl>
                                              <p:pRg st="4" end="4"/>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12">
                                            <p:txEl>
                                              <p:pRg st="5" end="5"/>
                                            </p:txEl>
                                          </p:spTgt>
                                        </p:tgtEl>
                                        <p:attrNameLst>
                                          <p:attrName>style.visibility</p:attrName>
                                        </p:attrNameLst>
                                      </p:cBhvr>
                                      <p:to>
                                        <p:strVal val="visible"/>
                                      </p:to>
                                    </p:set>
                                    <p:animEffect transition="in" filter="fade">
                                      <p:cBhvr>
                                        <p:cTn id="32" dur="500"/>
                                        <p:tgtEl>
                                          <p:spTgt spid="12">
                                            <p:txEl>
                                              <p:pRg st="5" end="5"/>
                                            </p:txEl>
                                          </p:spTgt>
                                        </p:tgtEl>
                                      </p:cBhvr>
                                    </p:animEffect>
                                  </p:childTnLst>
                                </p:cTn>
                              </p:par>
                            </p:childTnLst>
                          </p:cTn>
                        </p:par>
                      </p:childTnLst>
                    </p:cTn>
                  </p:par>
                  <p:par>
                    <p:cTn id="33" fill="hold">
                      <p:stCondLst>
                        <p:cond delay="indefinite"/>
                      </p:stCondLst>
                      <p:childTnLst>
                        <p:par>
                          <p:cTn id="34" fill="hold">
                            <p:stCondLst>
                              <p:cond delay="0"/>
                            </p:stCondLst>
                            <p:childTnLst>
                              <p:par>
                                <p:cTn id="35" presetID="10" presetClass="entr" presetSubtype="0" fill="hold" nodeType="clickEffect">
                                  <p:stCondLst>
                                    <p:cond delay="0"/>
                                  </p:stCondLst>
                                  <p:childTnLst>
                                    <p:set>
                                      <p:cBhvr>
                                        <p:cTn id="36" dur="1" fill="hold">
                                          <p:stCondLst>
                                            <p:cond delay="0"/>
                                          </p:stCondLst>
                                        </p:cTn>
                                        <p:tgtEl>
                                          <p:spTgt spid="12">
                                            <p:txEl>
                                              <p:pRg st="6" end="6"/>
                                            </p:txEl>
                                          </p:spTgt>
                                        </p:tgtEl>
                                        <p:attrNameLst>
                                          <p:attrName>style.visibility</p:attrName>
                                        </p:attrNameLst>
                                      </p:cBhvr>
                                      <p:to>
                                        <p:strVal val="visible"/>
                                      </p:to>
                                    </p:set>
                                    <p:animEffect transition="in" filter="fade">
                                      <p:cBhvr>
                                        <p:cTn id="37" dur="500"/>
                                        <p:tgtEl>
                                          <p:spTgt spid="12">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dirty="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5" name="Title 1"/>
          <p:cNvSpPr txBox="1">
            <a:spLocks/>
          </p:cNvSpPr>
          <p:nvPr/>
        </p:nvSpPr>
        <p:spPr>
          <a:xfrm>
            <a:off x="838200" y="152400"/>
            <a:ext cx="7010400" cy="609600"/>
          </a:xfrm>
          <a:prstGeom prst="rect">
            <a:avLst/>
          </a:prstGeom>
          <a:noFill/>
        </p:spPr>
        <p:txBody>
          <a:bodyPr vert="horz" lIns="91440" tIns="45720" rIns="91440" bIns="45720" rtlCol="0" anchor="ctr">
            <a:noAutofit/>
          </a:bodyPr>
          <a:lstStyle/>
          <a:p>
            <a:pPr lvl="0" algn="ctr">
              <a:spcBef>
                <a:spcPct val="0"/>
              </a:spcBef>
              <a:defRPr/>
            </a:pPr>
            <a:r>
              <a:rPr lang="en-US" sz="3600" dirty="0" err="1" smtClean="0">
                <a:ln>
                  <a:solidFill>
                    <a:schemeClr val="accent6">
                      <a:lumMod val="50000"/>
                    </a:schemeClr>
                  </a:solidFill>
                </a:ln>
                <a:solidFill>
                  <a:srgbClr val="C00000"/>
                </a:solidFill>
                <a:latin typeface="Century Gothic" panose="020B0502020202020204" pitchFamily="34" charset="0"/>
                <a:ea typeface="+mj-ea"/>
                <a:cs typeface="+mj-cs"/>
              </a:rPr>
              <a:t>Updation</a:t>
            </a:r>
            <a:r>
              <a:rPr lang="en-US" sz="3600" dirty="0" smtClean="0">
                <a:ln>
                  <a:solidFill>
                    <a:schemeClr val="accent6">
                      <a:lumMod val="50000"/>
                    </a:schemeClr>
                  </a:solidFill>
                </a:ln>
                <a:solidFill>
                  <a:srgbClr val="C00000"/>
                </a:solidFill>
                <a:latin typeface="Century Gothic" panose="020B0502020202020204" pitchFamily="34" charset="0"/>
                <a:ea typeface="+mj-ea"/>
                <a:cs typeface="+mj-cs"/>
              </a:rPr>
              <a:t> (NDR / POD) Errors</a:t>
            </a:r>
            <a:endParaRPr lang="en-US" sz="3600" dirty="0">
              <a:ln>
                <a:solidFill>
                  <a:schemeClr val="accent6">
                    <a:lumMod val="50000"/>
                  </a:schemeClr>
                </a:solidFill>
              </a:ln>
              <a:solidFill>
                <a:srgbClr val="C00000"/>
              </a:solidFill>
              <a:latin typeface="Century Gothic" panose="020B0502020202020204" pitchFamily="34" charset="0"/>
              <a:ea typeface="+mj-ea"/>
              <a:cs typeface="+mj-cs"/>
            </a:endParaRPr>
          </a:p>
        </p:txBody>
      </p:sp>
      <p:sp>
        <p:nvSpPr>
          <p:cNvPr id="12" name="TextBox 11"/>
          <p:cNvSpPr txBox="1"/>
          <p:nvPr/>
        </p:nvSpPr>
        <p:spPr>
          <a:xfrm>
            <a:off x="495300" y="1409105"/>
            <a:ext cx="7467600" cy="4001095"/>
          </a:xfrm>
          <a:prstGeom prst="rect">
            <a:avLst/>
          </a:prstGeom>
          <a:noFill/>
        </p:spPr>
        <p:txBody>
          <a:bodyPr wrap="square" rtlCol="0">
            <a:spAutoFit/>
          </a:bodyPr>
          <a:lstStyle/>
          <a:p>
            <a:pPr marL="457200" indent="-457200">
              <a:spcBef>
                <a:spcPts val="600"/>
              </a:spcBef>
            </a:pPr>
            <a:r>
              <a:rPr lang="en-US" sz="2400" b="1" dirty="0" smtClean="0">
                <a:solidFill>
                  <a:srgbClr val="C00000"/>
                </a:solidFill>
                <a:latin typeface="Century Gothic" panose="020B0502020202020204" pitchFamily="34" charset="0"/>
              </a:rPr>
              <a:t>System Error &amp; Deviation :</a:t>
            </a:r>
          </a:p>
          <a:p>
            <a:pPr marL="457200" indent="-457200">
              <a:spcBef>
                <a:spcPts val="600"/>
              </a:spcBef>
            </a:pPr>
            <a:endParaRPr lang="en-US" sz="800" b="1" dirty="0" smtClean="0">
              <a:solidFill>
                <a:srgbClr val="C00000"/>
              </a:solidFill>
              <a:latin typeface="Century Gothic" panose="020B0502020202020204" pitchFamily="34" charset="0"/>
            </a:endParaRP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NDR Not getting updated in system</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Incorrect NDR reason</a:t>
            </a:r>
            <a:r>
              <a:rPr lang="en-US" sz="2400" dirty="0" smtClean="0">
                <a:solidFill>
                  <a:schemeClr val="tx1">
                    <a:lumMod val="65000"/>
                    <a:lumOff val="35000"/>
                  </a:schemeClr>
                </a:solidFill>
                <a:latin typeface="Century Gothic" panose="020B0502020202020204" pitchFamily="34" charset="0"/>
              </a:rPr>
              <a:t> entered. Not referring to the reason mentioned on DRS</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Capturing Incorrect AWB</a:t>
            </a:r>
            <a:r>
              <a:rPr lang="en-US" sz="2400" dirty="0" smtClean="0">
                <a:solidFill>
                  <a:schemeClr val="tx1">
                    <a:lumMod val="65000"/>
                    <a:lumOff val="35000"/>
                  </a:schemeClr>
                </a:solidFill>
                <a:latin typeface="Century Gothic" panose="020B0502020202020204" pitchFamily="34" charset="0"/>
              </a:rPr>
              <a:t> (handwritten errors or Poor Quality of writing )</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Incorrect Delivery Date / Time </a:t>
            </a:r>
            <a:r>
              <a:rPr lang="en-US" sz="2400" dirty="0" smtClean="0">
                <a:solidFill>
                  <a:schemeClr val="tx1">
                    <a:lumMod val="65000"/>
                    <a:lumOff val="35000"/>
                  </a:schemeClr>
                </a:solidFill>
                <a:latin typeface="Century Gothic" panose="020B0502020202020204" pitchFamily="34" charset="0"/>
              </a:rPr>
              <a:t>captured </a:t>
            </a:r>
          </a:p>
          <a:p>
            <a:pPr marL="457200" indent="-457200">
              <a:spcBef>
                <a:spcPts val="600"/>
              </a:spcBef>
              <a:buFont typeface="Arial" pitchFamily="34" charset="0"/>
              <a:buChar char="•"/>
            </a:pPr>
            <a:r>
              <a:rPr lang="en-US" sz="2400" b="1" dirty="0" smtClean="0">
                <a:solidFill>
                  <a:schemeClr val="tx1">
                    <a:lumMod val="65000"/>
                    <a:lumOff val="35000"/>
                  </a:schemeClr>
                </a:solidFill>
                <a:latin typeface="Century Gothic" panose="020B0502020202020204" pitchFamily="34" charset="0"/>
              </a:rPr>
              <a:t>Status update incomplete (Six Sigma). </a:t>
            </a:r>
            <a:r>
              <a:rPr lang="en-US" sz="2400" b="1" dirty="0">
                <a:solidFill>
                  <a:schemeClr val="tx1">
                    <a:lumMod val="65000"/>
                    <a:lumOff val="35000"/>
                  </a:schemeClr>
                </a:solidFill>
                <a:latin typeface="Century Gothic" panose="020B0502020202020204" pitchFamily="34" charset="0"/>
              </a:rPr>
              <a:t>T</a:t>
            </a:r>
            <a:r>
              <a:rPr lang="en-US" sz="2400" b="1" dirty="0" smtClean="0">
                <a:solidFill>
                  <a:schemeClr val="tx1">
                    <a:lumMod val="65000"/>
                    <a:lumOff val="35000"/>
                  </a:schemeClr>
                </a:solidFill>
                <a:latin typeface="Century Gothic" panose="020B0502020202020204" pitchFamily="34" charset="0"/>
              </a:rPr>
              <a:t>hough DRS is having all the information</a:t>
            </a:r>
            <a:endParaRPr lang="en-US" sz="2400" dirty="0" smtClean="0">
              <a:solidFill>
                <a:schemeClr val="tx1">
                  <a:lumMod val="65000"/>
                  <a:lumOff val="35000"/>
                </a:schemeClr>
              </a:solidFill>
              <a:latin typeface="Century Gothic" panose="020B0502020202020204" pitchFamily="34" charset="0"/>
            </a:endParaRPr>
          </a:p>
        </p:txBody>
      </p:sp>
    </p:spTree>
    <p:extLst>
      <p:ext uri="{BB962C8B-B14F-4D97-AF65-F5344CB8AC3E}">
        <p14:creationId xmlns:p14="http://schemas.microsoft.com/office/powerpoint/2010/main" val="2124172046"/>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2" end="2"/>
                                            </p:txEl>
                                          </p:spTgt>
                                        </p:tgtEl>
                                        <p:attrNameLst>
                                          <p:attrName>style.visibility</p:attrName>
                                        </p:attrNameLst>
                                      </p:cBhvr>
                                      <p:to>
                                        <p:strVal val="visible"/>
                                      </p:to>
                                    </p:set>
                                    <p:animEffect transition="in" filter="fade">
                                      <p:cBhvr>
                                        <p:cTn id="12" dur="500"/>
                                        <p:tgtEl>
                                          <p:spTgt spid="12">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3" end="3"/>
                                            </p:txEl>
                                          </p:spTgt>
                                        </p:tgtEl>
                                        <p:attrNameLst>
                                          <p:attrName>style.visibility</p:attrName>
                                        </p:attrNameLst>
                                      </p:cBhvr>
                                      <p:to>
                                        <p:strVal val="visible"/>
                                      </p:to>
                                    </p:set>
                                    <p:animEffect transition="in" filter="fade">
                                      <p:cBhvr>
                                        <p:cTn id="17" dur="500"/>
                                        <p:tgtEl>
                                          <p:spTgt spid="12">
                                            <p:txEl>
                                              <p:pRg st="3" end="3"/>
                                            </p:txEl>
                                          </p:spTgt>
                                        </p:tgtEl>
                                      </p:cBhvr>
                                    </p:animEffect>
                                  </p:childTnLst>
                                </p:cTn>
                              </p:par>
                            </p:childTnLst>
                          </p:cTn>
                        </p:par>
                      </p:childTnLst>
                    </p:cTn>
                  </p:par>
                  <p:par>
                    <p:cTn id="18" fill="hold">
                      <p:stCondLst>
                        <p:cond delay="indefinite"/>
                      </p:stCondLst>
                      <p:childTnLst>
                        <p:par>
                          <p:cTn id="19" fill="hold">
                            <p:stCondLst>
                              <p:cond delay="0"/>
                            </p:stCondLst>
                            <p:childTnLst>
                              <p:par>
                                <p:cTn id="20" presetID="10" presetClass="entr" presetSubtype="0" fill="hold" nodeType="clickEffect">
                                  <p:stCondLst>
                                    <p:cond delay="0"/>
                                  </p:stCondLst>
                                  <p:childTnLst>
                                    <p:set>
                                      <p:cBhvr>
                                        <p:cTn id="21" dur="1" fill="hold">
                                          <p:stCondLst>
                                            <p:cond delay="0"/>
                                          </p:stCondLst>
                                        </p:cTn>
                                        <p:tgtEl>
                                          <p:spTgt spid="12">
                                            <p:txEl>
                                              <p:pRg st="4" end="4"/>
                                            </p:txEl>
                                          </p:spTgt>
                                        </p:tgtEl>
                                        <p:attrNameLst>
                                          <p:attrName>style.visibility</p:attrName>
                                        </p:attrNameLst>
                                      </p:cBhvr>
                                      <p:to>
                                        <p:strVal val="visible"/>
                                      </p:to>
                                    </p:set>
                                    <p:animEffect transition="in" filter="fade">
                                      <p:cBhvr>
                                        <p:cTn id="22" dur="500"/>
                                        <p:tgtEl>
                                          <p:spTgt spid="12">
                                            <p:txEl>
                                              <p:pRg st="4" end="4"/>
                                            </p:txEl>
                                          </p:spTgt>
                                        </p:tgtEl>
                                      </p:cBhvr>
                                    </p:animEffect>
                                  </p:childTnLst>
                                </p:cTn>
                              </p:par>
                            </p:childTnLst>
                          </p:cTn>
                        </p:par>
                      </p:childTnLst>
                    </p:cTn>
                  </p:par>
                  <p:par>
                    <p:cTn id="23" fill="hold">
                      <p:stCondLst>
                        <p:cond delay="indefinite"/>
                      </p:stCondLst>
                      <p:childTnLst>
                        <p:par>
                          <p:cTn id="24" fill="hold">
                            <p:stCondLst>
                              <p:cond delay="0"/>
                            </p:stCondLst>
                            <p:childTnLst>
                              <p:par>
                                <p:cTn id="25" presetID="10" presetClass="entr" presetSubtype="0" fill="hold" nodeType="clickEffect">
                                  <p:stCondLst>
                                    <p:cond delay="0"/>
                                  </p:stCondLst>
                                  <p:childTnLst>
                                    <p:set>
                                      <p:cBhvr>
                                        <p:cTn id="26" dur="1" fill="hold">
                                          <p:stCondLst>
                                            <p:cond delay="0"/>
                                          </p:stCondLst>
                                        </p:cTn>
                                        <p:tgtEl>
                                          <p:spTgt spid="12">
                                            <p:txEl>
                                              <p:pRg st="5" end="5"/>
                                            </p:txEl>
                                          </p:spTgt>
                                        </p:tgtEl>
                                        <p:attrNameLst>
                                          <p:attrName>style.visibility</p:attrName>
                                        </p:attrNameLst>
                                      </p:cBhvr>
                                      <p:to>
                                        <p:strVal val="visible"/>
                                      </p:to>
                                    </p:set>
                                    <p:animEffect transition="in" filter="fade">
                                      <p:cBhvr>
                                        <p:cTn id="27" dur="500"/>
                                        <p:tgtEl>
                                          <p:spTgt spid="12">
                                            <p:txEl>
                                              <p:pRg st="5" end="5"/>
                                            </p:txEl>
                                          </p:spTgt>
                                        </p:tgtEl>
                                      </p:cBhvr>
                                    </p:animEffect>
                                  </p:childTnLst>
                                </p:cTn>
                              </p:par>
                            </p:childTnLst>
                          </p:cTn>
                        </p:par>
                      </p:childTnLst>
                    </p:cTn>
                  </p:par>
                  <p:par>
                    <p:cTn id="28" fill="hold">
                      <p:stCondLst>
                        <p:cond delay="indefinite"/>
                      </p:stCondLst>
                      <p:childTnLst>
                        <p:par>
                          <p:cTn id="29" fill="hold">
                            <p:stCondLst>
                              <p:cond delay="0"/>
                            </p:stCondLst>
                            <p:childTnLst>
                              <p:par>
                                <p:cTn id="30" presetID="10" presetClass="entr" presetSubtype="0" fill="hold" nodeType="clickEffect">
                                  <p:stCondLst>
                                    <p:cond delay="0"/>
                                  </p:stCondLst>
                                  <p:childTnLst>
                                    <p:set>
                                      <p:cBhvr>
                                        <p:cTn id="31" dur="1" fill="hold">
                                          <p:stCondLst>
                                            <p:cond delay="0"/>
                                          </p:stCondLst>
                                        </p:cTn>
                                        <p:tgtEl>
                                          <p:spTgt spid="12">
                                            <p:txEl>
                                              <p:pRg st="6" end="6"/>
                                            </p:txEl>
                                          </p:spTgt>
                                        </p:tgtEl>
                                        <p:attrNameLst>
                                          <p:attrName>style.visibility</p:attrName>
                                        </p:attrNameLst>
                                      </p:cBhvr>
                                      <p:to>
                                        <p:strVal val="visible"/>
                                      </p:to>
                                    </p:set>
                                    <p:animEffect transition="in" filter="fade">
                                      <p:cBhvr>
                                        <p:cTn id="32" dur="500"/>
                                        <p:tgtEl>
                                          <p:spTgt spid="12">
                                            <p:txEl>
                                              <p:pRg st="6" end="6"/>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614875" y="1042685"/>
            <a:ext cx="8262425" cy="4832092"/>
          </a:xfrm>
          <a:prstGeom prst="rect">
            <a:avLst/>
          </a:prstGeom>
          <a:noFill/>
        </p:spPr>
        <p:txBody>
          <a:bodyPr wrap="square" rtlCol="0">
            <a:spAutoFit/>
          </a:bodyPr>
          <a:lstStyle/>
          <a:p>
            <a:pPr marL="342900" indent="-342900"/>
            <a:r>
              <a:rPr lang="en-US" sz="2200" b="1" dirty="0" smtClean="0">
                <a:solidFill>
                  <a:srgbClr val="C00000"/>
                </a:solidFill>
                <a:latin typeface="Century Gothic" panose="020B0502020202020204" pitchFamily="34" charset="0"/>
                <a:cs typeface="Times New Roman" pitchFamily="18" charset="0"/>
              </a:rPr>
              <a:t>Delivery Update</a:t>
            </a:r>
          </a:p>
          <a:p>
            <a:pPr marL="342900" indent="-342900"/>
            <a:endParaRPr lang="en-US" sz="2200" b="1" dirty="0" smtClean="0">
              <a:solidFill>
                <a:srgbClr val="C00000"/>
              </a:solidFill>
              <a:latin typeface="Century Gothic" panose="020B0502020202020204" pitchFamily="34" charset="0"/>
              <a:cs typeface="Times New Roman" pitchFamily="18" charset="0"/>
            </a:endParaRPr>
          </a:p>
          <a:p>
            <a:pPr marL="342900" indent="-342900">
              <a:buFont typeface="Arial" pitchFamily="34" charset="0"/>
              <a:buChar char="•"/>
            </a:pPr>
            <a:r>
              <a:rPr lang="en-US" sz="2200" dirty="0" smtClean="0">
                <a:solidFill>
                  <a:schemeClr val="tx1">
                    <a:lumMod val="65000"/>
                    <a:lumOff val="35000"/>
                  </a:schemeClr>
                </a:solidFill>
                <a:latin typeface="Century Gothic" panose="020B0502020202020204" pitchFamily="34" charset="0"/>
                <a:cs typeface="Times New Roman" pitchFamily="18" charset="0"/>
              </a:rPr>
              <a:t>All Six sigma </a:t>
            </a:r>
            <a:r>
              <a:rPr lang="en-US" sz="2200" dirty="0" smtClean="0">
                <a:solidFill>
                  <a:srgbClr val="C00000"/>
                </a:solidFill>
                <a:latin typeface="Century Gothic" panose="020B0502020202020204" pitchFamily="34" charset="0"/>
                <a:ea typeface="SimSun" pitchFamily="2" charset="-122"/>
                <a:cs typeface="Times New Roman" pitchFamily="18" charset="0"/>
              </a:rPr>
              <a:t>(S</a:t>
            </a:r>
            <a:r>
              <a:rPr lang="en-US" altLang="zh-CN" sz="2200" dirty="0" smtClean="0">
                <a:solidFill>
                  <a:srgbClr val="C00000"/>
                </a:solidFill>
                <a:latin typeface="Century Gothic" panose="020B0502020202020204" pitchFamily="34" charset="0"/>
                <a:ea typeface="SimSun" pitchFamily="2" charset="-122"/>
                <a:cs typeface="Times New Roman" pitchFamily="18" charset="0"/>
              </a:rPr>
              <a:t>ign/Seal, Receiver’s Name, Date, Time, Contact no, Relationship) </a:t>
            </a:r>
          </a:p>
          <a:p>
            <a:pPr marL="342900" indent="-342900">
              <a:buFont typeface="Arial" pitchFamily="34" charset="0"/>
              <a:buChar char="•"/>
            </a:pPr>
            <a:r>
              <a:rPr lang="en-US" sz="2200" dirty="0" smtClean="0">
                <a:solidFill>
                  <a:schemeClr val="tx1">
                    <a:lumMod val="65000"/>
                    <a:lumOff val="35000"/>
                  </a:schemeClr>
                </a:solidFill>
                <a:latin typeface="Century Gothic" panose="020B0502020202020204" pitchFamily="34" charset="0"/>
                <a:ea typeface="SimSun" pitchFamily="2" charset="-122"/>
                <a:cs typeface="Times New Roman" pitchFamily="18" charset="0"/>
              </a:rPr>
              <a:t>User need to select proper delivery Date &amp; Time</a:t>
            </a:r>
          </a:p>
          <a:p>
            <a:pPr marL="342900" indent="-342900"/>
            <a:r>
              <a:rPr lang="en-US" sz="2200" dirty="0" smtClean="0">
                <a:solidFill>
                  <a:schemeClr val="tx1">
                    <a:lumMod val="65000"/>
                    <a:lumOff val="35000"/>
                  </a:schemeClr>
                </a:solidFill>
                <a:latin typeface="Century Gothic" panose="020B0502020202020204" pitchFamily="34" charset="0"/>
                <a:ea typeface="SimSun" pitchFamily="2" charset="-122"/>
                <a:cs typeface="Times New Roman" pitchFamily="18" charset="0"/>
              </a:rPr>
              <a:t>	</a:t>
            </a:r>
            <a:r>
              <a:rPr lang="en-US" sz="2200" dirty="0" smtClean="0">
                <a:solidFill>
                  <a:srgbClr val="C00000"/>
                </a:solidFill>
                <a:latin typeface="Century Gothic" panose="020B0502020202020204" pitchFamily="34" charset="0"/>
                <a:ea typeface="SimSun" pitchFamily="2" charset="-122"/>
                <a:cs typeface="Times New Roman" pitchFamily="18" charset="0"/>
              </a:rPr>
              <a:t>Note : Back dated entry also allowed in the system </a:t>
            </a:r>
            <a:endParaRPr lang="en-US" sz="2200" dirty="0" smtClean="0">
              <a:solidFill>
                <a:srgbClr val="C00000"/>
              </a:solidFill>
              <a:latin typeface="Century Gothic" panose="020B0502020202020204" pitchFamily="34" charset="0"/>
              <a:cs typeface="Times New Roman" pitchFamily="18" charset="0"/>
            </a:endParaRPr>
          </a:p>
          <a:p>
            <a:pPr marL="342900" indent="-342900">
              <a:buFont typeface="Arial" pitchFamily="34" charset="0"/>
              <a:buChar char="•"/>
            </a:pPr>
            <a:r>
              <a:rPr lang="en-US" sz="2200" dirty="0" smtClean="0">
                <a:solidFill>
                  <a:schemeClr val="tx1">
                    <a:lumMod val="65000"/>
                    <a:lumOff val="35000"/>
                  </a:schemeClr>
                </a:solidFill>
                <a:latin typeface="Century Gothic" panose="020B0502020202020204" pitchFamily="34" charset="0"/>
                <a:cs typeface="Times New Roman" pitchFamily="18" charset="0"/>
              </a:rPr>
              <a:t>Once AWB no is scanned, system askes </a:t>
            </a:r>
            <a:r>
              <a:rPr lang="en-US" sz="2200" dirty="0" smtClean="0">
                <a:solidFill>
                  <a:srgbClr val="C00000"/>
                </a:solidFill>
                <a:latin typeface="Century Gothic" panose="020B0502020202020204" pitchFamily="34" charset="0"/>
                <a:cs typeface="Times New Roman" pitchFamily="18" charset="0"/>
              </a:rPr>
              <a:t>‘Remark’.</a:t>
            </a:r>
            <a:r>
              <a:rPr lang="en-US" sz="2200" dirty="0" smtClean="0">
                <a:solidFill>
                  <a:schemeClr val="tx1">
                    <a:lumMod val="65000"/>
                    <a:lumOff val="35000"/>
                  </a:schemeClr>
                </a:solidFill>
                <a:latin typeface="Century Gothic" panose="020B0502020202020204" pitchFamily="34" charset="0"/>
                <a:cs typeface="Times New Roman" pitchFamily="18" charset="0"/>
              </a:rPr>
              <a:t> </a:t>
            </a:r>
            <a:r>
              <a:rPr lang="en-US" sz="2200" dirty="0">
                <a:solidFill>
                  <a:schemeClr val="tx1">
                    <a:lumMod val="65000"/>
                    <a:lumOff val="35000"/>
                  </a:schemeClr>
                </a:solidFill>
                <a:latin typeface="Century Gothic" panose="020B0502020202020204" pitchFamily="34" charset="0"/>
                <a:cs typeface="Times New Roman" pitchFamily="18" charset="0"/>
              </a:rPr>
              <a:t>U</a:t>
            </a:r>
            <a:r>
              <a:rPr lang="en-US" sz="2200" dirty="0" smtClean="0">
                <a:solidFill>
                  <a:schemeClr val="tx1">
                    <a:lumMod val="65000"/>
                    <a:lumOff val="35000"/>
                  </a:schemeClr>
                </a:solidFill>
                <a:latin typeface="Century Gothic" panose="020B0502020202020204" pitchFamily="34" charset="0"/>
                <a:cs typeface="Times New Roman" pitchFamily="18" charset="0"/>
              </a:rPr>
              <a:t>ser needs to capture Type of Delivery acknowledgement like- Sign, Company Stamp, etc from the Drop-down list</a:t>
            </a:r>
          </a:p>
          <a:p>
            <a:pPr marL="342900" indent="-342900">
              <a:buFont typeface="Arial" pitchFamily="34" charset="0"/>
              <a:buChar char="•"/>
            </a:pPr>
            <a:r>
              <a:rPr lang="en-US" sz="2200" dirty="0" smtClean="0">
                <a:solidFill>
                  <a:schemeClr val="tx1">
                    <a:lumMod val="65000"/>
                    <a:lumOff val="35000"/>
                  </a:schemeClr>
                </a:solidFill>
                <a:latin typeface="Century Gothic" panose="020B0502020202020204" pitchFamily="34" charset="0"/>
                <a:cs typeface="Times New Roman" pitchFamily="18" charset="0"/>
              </a:rPr>
              <a:t>In </a:t>
            </a:r>
            <a:r>
              <a:rPr lang="en-US" sz="2200" dirty="0" smtClean="0">
                <a:solidFill>
                  <a:srgbClr val="C00000"/>
                </a:solidFill>
                <a:latin typeface="Century Gothic" panose="020B0502020202020204" pitchFamily="34" charset="0"/>
                <a:cs typeface="Times New Roman" pitchFamily="18" charset="0"/>
              </a:rPr>
              <a:t>‘Received By’</a:t>
            </a:r>
            <a:r>
              <a:rPr lang="en-US" sz="2200" dirty="0" smtClean="0">
                <a:solidFill>
                  <a:schemeClr val="tx1">
                    <a:lumMod val="65000"/>
                    <a:lumOff val="35000"/>
                  </a:schemeClr>
                </a:solidFill>
                <a:latin typeface="Century Gothic" panose="020B0502020202020204" pitchFamily="34" charset="0"/>
                <a:cs typeface="Times New Roman" pitchFamily="18" charset="0"/>
              </a:rPr>
              <a:t>, User needs to capture the Name of the Receiver. Then Capture the </a:t>
            </a:r>
            <a:r>
              <a:rPr lang="en-US" sz="2200" dirty="0" smtClean="0">
                <a:solidFill>
                  <a:srgbClr val="C00000"/>
                </a:solidFill>
                <a:latin typeface="Century Gothic" panose="020B0502020202020204" pitchFamily="34" charset="0"/>
                <a:cs typeface="Times New Roman" pitchFamily="18" charset="0"/>
              </a:rPr>
              <a:t>‘Mobile No’</a:t>
            </a:r>
            <a:r>
              <a:rPr lang="en-US" sz="2200" dirty="0" smtClean="0">
                <a:solidFill>
                  <a:schemeClr val="tx1">
                    <a:lumMod val="65000"/>
                    <a:lumOff val="35000"/>
                  </a:schemeClr>
                </a:solidFill>
                <a:latin typeface="Century Gothic" panose="020B0502020202020204" pitchFamily="34" charset="0"/>
                <a:cs typeface="Times New Roman" pitchFamily="18" charset="0"/>
              </a:rPr>
              <a:t> of the Receiver</a:t>
            </a:r>
          </a:p>
          <a:p>
            <a:pPr marL="342900" indent="-342900">
              <a:buFont typeface="Arial" pitchFamily="34" charset="0"/>
              <a:buChar char="•"/>
            </a:pPr>
            <a:r>
              <a:rPr lang="en-IN" sz="2200" dirty="0">
                <a:solidFill>
                  <a:srgbClr val="C00000"/>
                </a:solidFill>
                <a:latin typeface="Century Gothic" panose="020B0502020202020204" pitchFamily="34" charset="0"/>
                <a:cs typeface="Times New Roman" pitchFamily="18" charset="0"/>
              </a:rPr>
              <a:t>Same day delivery status</a:t>
            </a:r>
            <a:r>
              <a:rPr lang="en-IN" sz="2200" dirty="0">
                <a:solidFill>
                  <a:schemeClr val="tx1">
                    <a:lumMod val="65000"/>
                    <a:lumOff val="35000"/>
                  </a:schemeClr>
                </a:solidFill>
                <a:latin typeface="Century Gothic" panose="020B0502020202020204" pitchFamily="34" charset="0"/>
                <a:cs typeface="Times New Roman" pitchFamily="18" charset="0"/>
              </a:rPr>
              <a:t> updation has to be completed</a:t>
            </a:r>
          </a:p>
          <a:p>
            <a:pPr marL="342900" indent="-342900">
              <a:buFont typeface="Arial" pitchFamily="34" charset="0"/>
              <a:buChar char="•"/>
            </a:pPr>
            <a:r>
              <a:rPr lang="en-IN" sz="2200" dirty="0">
                <a:solidFill>
                  <a:schemeClr val="tx1">
                    <a:lumMod val="65000"/>
                    <a:lumOff val="35000"/>
                  </a:schemeClr>
                </a:solidFill>
                <a:latin typeface="Century Gothic" panose="020B0502020202020204" pitchFamily="34" charset="0"/>
                <a:cs typeface="Times New Roman" pitchFamily="18" charset="0"/>
              </a:rPr>
              <a:t>At first place,  </a:t>
            </a:r>
            <a:r>
              <a:rPr lang="en-IN" sz="2200" dirty="0">
                <a:solidFill>
                  <a:srgbClr val="C00000"/>
                </a:solidFill>
                <a:latin typeface="Century Gothic" panose="020B0502020202020204" pitchFamily="34" charset="0"/>
                <a:cs typeface="Times New Roman" pitchFamily="18" charset="0"/>
              </a:rPr>
              <a:t>Undelivered s/ments</a:t>
            </a:r>
            <a:r>
              <a:rPr lang="en-IN" sz="2200" dirty="0">
                <a:solidFill>
                  <a:schemeClr val="tx1">
                    <a:lumMod val="65000"/>
                    <a:lumOff val="35000"/>
                  </a:schemeClr>
                </a:solidFill>
                <a:latin typeface="Century Gothic" panose="020B0502020202020204" pitchFamily="34" charset="0"/>
                <a:cs typeface="Times New Roman" pitchFamily="18" charset="0"/>
              </a:rPr>
              <a:t> should get </a:t>
            </a:r>
            <a:r>
              <a:rPr lang="en-IN" sz="2200" dirty="0">
                <a:solidFill>
                  <a:srgbClr val="C00000"/>
                </a:solidFill>
                <a:latin typeface="Century Gothic" panose="020B0502020202020204" pitchFamily="34" charset="0"/>
                <a:cs typeface="Times New Roman" pitchFamily="18" charset="0"/>
              </a:rPr>
              <a:t>updated</a:t>
            </a:r>
          </a:p>
          <a:p>
            <a:pPr marL="342900" indent="-342900">
              <a:buFont typeface="Arial" pitchFamily="34" charset="0"/>
              <a:buChar char="•"/>
            </a:pPr>
            <a:endParaRPr lang="en-US" sz="2200" dirty="0" smtClean="0">
              <a:solidFill>
                <a:schemeClr val="tx1">
                  <a:lumMod val="65000"/>
                  <a:lumOff val="35000"/>
                </a:schemeClr>
              </a:solidFill>
              <a:latin typeface="Century Gothic" panose="020B0502020202020204" pitchFamily="34" charset="0"/>
              <a:cs typeface="Times New Roman" pitchFamily="18" charset="0"/>
            </a:endParaRPr>
          </a:p>
        </p:txBody>
      </p:sp>
      <p:sp>
        <p:nvSpPr>
          <p:cNvPr id="14" name="Title 1"/>
          <p:cNvSpPr txBox="1">
            <a:spLocks/>
          </p:cNvSpPr>
          <p:nvPr/>
        </p:nvSpPr>
        <p:spPr>
          <a:xfrm>
            <a:off x="838200" y="152400"/>
            <a:ext cx="7010400" cy="609600"/>
          </a:xfrm>
          <a:prstGeom prst="rect">
            <a:avLst/>
          </a:prstGeom>
          <a:noFill/>
        </p:spPr>
        <p:txBody>
          <a:bodyPr vert="horz" lIns="91440" tIns="45720" rIns="91440" bIns="45720" rtlCol="0" anchor="ctr">
            <a:noAutofit/>
          </a:bodyPr>
          <a:lstStyle/>
          <a:p>
            <a:pPr lvl="0" algn="ctr">
              <a:spcBef>
                <a:spcPct val="0"/>
              </a:spcBef>
              <a:defRPr/>
            </a:pPr>
            <a:r>
              <a:rPr lang="en-US" sz="3200" dirty="0" smtClean="0">
                <a:ln>
                  <a:solidFill>
                    <a:schemeClr val="accent6">
                      <a:lumMod val="50000"/>
                    </a:schemeClr>
                  </a:solidFill>
                </a:ln>
                <a:solidFill>
                  <a:srgbClr val="C00000"/>
                </a:solidFill>
                <a:latin typeface="Century Gothic" panose="020B0502020202020204" pitchFamily="34" charset="0"/>
                <a:ea typeface="+mj-ea"/>
                <a:cs typeface="+mj-cs"/>
              </a:rPr>
              <a:t>Updation (NDR / POD) Guidelines</a:t>
            </a:r>
            <a:endParaRPr lang="en-US" sz="3200" dirty="0">
              <a:ln>
                <a:solidFill>
                  <a:schemeClr val="accent6">
                    <a:lumMod val="50000"/>
                  </a:schemeClr>
                </a:solidFill>
              </a:ln>
              <a:solidFill>
                <a:srgbClr val="C00000"/>
              </a:solidFill>
              <a:latin typeface="Century Gothic" panose="020B0502020202020204" pitchFamily="34" charset="0"/>
              <a:ea typeface="+mj-ea"/>
              <a:cs typeface="+mj-cs"/>
            </a:endParaRPr>
          </a:p>
        </p:txBody>
      </p:sp>
    </p:spTree>
    <p:extLst>
      <p:ext uri="{BB962C8B-B14F-4D97-AF65-F5344CB8AC3E}">
        <p14:creationId xmlns:p14="http://schemas.microsoft.com/office/powerpoint/2010/main" val="55311995"/>
      </p:ext>
    </p:extLst>
  </p:cSld>
  <p:clrMapOvr>
    <a:masterClrMapping/>
  </p:clrMapOvr>
  <p:timing>
    <p:tnLst>
      <p:par>
        <p:cTn id="1" dur="indefinite" restart="never" nodeType="tmRoot">
          <p:childTnLst>
            <p:seq concurrent="1" nextAc="seek">
              <p:cTn id="2" dur="indefinite" nodeType="mainSeq">
                <p:childTnLst>
                  <p:par>
                    <p:cTn id="3" fill="hold">
                      <p:stCondLst>
                        <p:cond delay="indefinite"/>
                      </p:stCondLst>
                      <p:childTnLst>
                        <p:par>
                          <p:cTn id="4" fill="hold">
                            <p:stCondLst>
                              <p:cond delay="0"/>
                            </p:stCondLst>
                            <p:childTnLst>
                              <p:par>
                                <p:cTn id="5" presetID="10" presetClass="entr" presetSubtype="0" fill="hold" nodeType="clickEffect">
                                  <p:stCondLst>
                                    <p:cond delay="0"/>
                                  </p:stCondLst>
                                  <p:childTnLst>
                                    <p:set>
                                      <p:cBhvr>
                                        <p:cTn id="6" dur="1" fill="hold">
                                          <p:stCondLst>
                                            <p:cond delay="0"/>
                                          </p:stCondLst>
                                        </p:cTn>
                                        <p:tgtEl>
                                          <p:spTgt spid="12">
                                            <p:txEl>
                                              <p:pRg st="0" end="0"/>
                                            </p:txEl>
                                          </p:spTgt>
                                        </p:tgtEl>
                                        <p:attrNameLst>
                                          <p:attrName>style.visibility</p:attrName>
                                        </p:attrNameLst>
                                      </p:cBhvr>
                                      <p:to>
                                        <p:strVal val="visible"/>
                                      </p:to>
                                    </p:set>
                                    <p:animEffect transition="in" filter="fade">
                                      <p:cBhvr>
                                        <p:cTn id="7" dur="500"/>
                                        <p:tgtEl>
                                          <p:spTgt spid="12">
                                            <p:txEl>
                                              <p:pRg st="0" end="0"/>
                                            </p:txEl>
                                          </p:spTgt>
                                        </p:tgtEl>
                                      </p:cBhvr>
                                    </p:animEffect>
                                  </p:childTnLst>
                                </p:cTn>
                              </p:par>
                            </p:childTnLst>
                          </p:cTn>
                        </p:par>
                      </p:childTnLst>
                    </p:cTn>
                  </p:par>
                  <p:par>
                    <p:cTn id="8" fill="hold">
                      <p:stCondLst>
                        <p:cond delay="indefinite"/>
                      </p:stCondLst>
                      <p:childTnLst>
                        <p:par>
                          <p:cTn id="9" fill="hold">
                            <p:stCondLst>
                              <p:cond delay="0"/>
                            </p:stCondLst>
                            <p:childTnLst>
                              <p:par>
                                <p:cTn id="10" presetID="10" presetClass="entr" presetSubtype="0" fill="hold" nodeType="clickEffect">
                                  <p:stCondLst>
                                    <p:cond delay="0"/>
                                  </p:stCondLst>
                                  <p:childTnLst>
                                    <p:set>
                                      <p:cBhvr>
                                        <p:cTn id="11" dur="1" fill="hold">
                                          <p:stCondLst>
                                            <p:cond delay="0"/>
                                          </p:stCondLst>
                                        </p:cTn>
                                        <p:tgtEl>
                                          <p:spTgt spid="12">
                                            <p:txEl>
                                              <p:pRg st="2" end="2"/>
                                            </p:txEl>
                                          </p:spTgt>
                                        </p:tgtEl>
                                        <p:attrNameLst>
                                          <p:attrName>style.visibility</p:attrName>
                                        </p:attrNameLst>
                                      </p:cBhvr>
                                      <p:to>
                                        <p:strVal val="visible"/>
                                      </p:to>
                                    </p:set>
                                    <p:animEffect transition="in" filter="fade">
                                      <p:cBhvr>
                                        <p:cTn id="12" dur="500"/>
                                        <p:tgtEl>
                                          <p:spTgt spid="12">
                                            <p:txEl>
                                              <p:pRg st="2" end="2"/>
                                            </p:txEl>
                                          </p:spTgt>
                                        </p:tgtEl>
                                      </p:cBhvr>
                                    </p:animEffect>
                                  </p:childTnLst>
                                </p:cTn>
                              </p:par>
                            </p:childTnLst>
                          </p:cTn>
                        </p:par>
                      </p:childTnLst>
                    </p:cTn>
                  </p:par>
                  <p:par>
                    <p:cTn id="13" fill="hold">
                      <p:stCondLst>
                        <p:cond delay="indefinite"/>
                      </p:stCondLst>
                      <p:childTnLst>
                        <p:par>
                          <p:cTn id="14" fill="hold">
                            <p:stCondLst>
                              <p:cond delay="0"/>
                            </p:stCondLst>
                            <p:childTnLst>
                              <p:par>
                                <p:cTn id="15" presetID="10" presetClass="entr" presetSubtype="0" fill="hold" nodeType="clickEffect">
                                  <p:stCondLst>
                                    <p:cond delay="0"/>
                                  </p:stCondLst>
                                  <p:childTnLst>
                                    <p:set>
                                      <p:cBhvr>
                                        <p:cTn id="16" dur="1" fill="hold">
                                          <p:stCondLst>
                                            <p:cond delay="0"/>
                                          </p:stCondLst>
                                        </p:cTn>
                                        <p:tgtEl>
                                          <p:spTgt spid="12">
                                            <p:txEl>
                                              <p:pRg st="3" end="3"/>
                                            </p:txEl>
                                          </p:spTgt>
                                        </p:tgtEl>
                                        <p:attrNameLst>
                                          <p:attrName>style.visibility</p:attrName>
                                        </p:attrNameLst>
                                      </p:cBhvr>
                                      <p:to>
                                        <p:strVal val="visible"/>
                                      </p:to>
                                    </p:set>
                                    <p:animEffect transition="in" filter="fade">
                                      <p:cBhvr>
                                        <p:cTn id="17" dur="500"/>
                                        <p:tgtEl>
                                          <p:spTgt spid="12">
                                            <p:txEl>
                                              <p:pRg st="3" end="3"/>
                                            </p:txEl>
                                          </p:spTgt>
                                        </p:tgtEl>
                                      </p:cBhvr>
                                    </p:animEffect>
                                  </p:childTnLst>
                                </p:cTn>
                              </p:par>
                              <p:par>
                                <p:cTn id="18" presetID="10" presetClass="entr" presetSubtype="0" fill="hold" nodeType="withEffect">
                                  <p:stCondLst>
                                    <p:cond delay="0"/>
                                  </p:stCondLst>
                                  <p:childTnLst>
                                    <p:set>
                                      <p:cBhvr>
                                        <p:cTn id="19" dur="1" fill="hold">
                                          <p:stCondLst>
                                            <p:cond delay="0"/>
                                          </p:stCondLst>
                                        </p:cTn>
                                        <p:tgtEl>
                                          <p:spTgt spid="12">
                                            <p:txEl>
                                              <p:pRg st="4" end="4"/>
                                            </p:txEl>
                                          </p:spTgt>
                                        </p:tgtEl>
                                        <p:attrNameLst>
                                          <p:attrName>style.visibility</p:attrName>
                                        </p:attrNameLst>
                                      </p:cBhvr>
                                      <p:to>
                                        <p:strVal val="visible"/>
                                      </p:to>
                                    </p:set>
                                    <p:animEffect transition="in" filter="fade">
                                      <p:cBhvr>
                                        <p:cTn id="20" dur="500"/>
                                        <p:tgtEl>
                                          <p:spTgt spid="12">
                                            <p:txEl>
                                              <p:pRg st="4" end="4"/>
                                            </p:txEl>
                                          </p:spTgt>
                                        </p:tgtEl>
                                      </p:cBhvr>
                                    </p:animEffect>
                                  </p:childTnLst>
                                </p:cTn>
                              </p:par>
                            </p:childTnLst>
                          </p:cTn>
                        </p:par>
                      </p:childTnLst>
                    </p:cTn>
                  </p:par>
                  <p:par>
                    <p:cTn id="21" fill="hold">
                      <p:stCondLst>
                        <p:cond delay="indefinite"/>
                      </p:stCondLst>
                      <p:childTnLst>
                        <p:par>
                          <p:cTn id="22" fill="hold">
                            <p:stCondLst>
                              <p:cond delay="0"/>
                            </p:stCondLst>
                            <p:childTnLst>
                              <p:par>
                                <p:cTn id="23" presetID="10" presetClass="entr" presetSubtype="0" fill="hold" nodeType="clickEffect">
                                  <p:stCondLst>
                                    <p:cond delay="0"/>
                                  </p:stCondLst>
                                  <p:childTnLst>
                                    <p:set>
                                      <p:cBhvr>
                                        <p:cTn id="24" dur="1" fill="hold">
                                          <p:stCondLst>
                                            <p:cond delay="0"/>
                                          </p:stCondLst>
                                        </p:cTn>
                                        <p:tgtEl>
                                          <p:spTgt spid="12">
                                            <p:txEl>
                                              <p:pRg st="5" end="5"/>
                                            </p:txEl>
                                          </p:spTgt>
                                        </p:tgtEl>
                                        <p:attrNameLst>
                                          <p:attrName>style.visibility</p:attrName>
                                        </p:attrNameLst>
                                      </p:cBhvr>
                                      <p:to>
                                        <p:strVal val="visible"/>
                                      </p:to>
                                    </p:set>
                                    <p:animEffect transition="in" filter="fade">
                                      <p:cBhvr>
                                        <p:cTn id="25" dur="500"/>
                                        <p:tgtEl>
                                          <p:spTgt spid="12">
                                            <p:txEl>
                                              <p:pRg st="5" end="5"/>
                                            </p:txEl>
                                          </p:spTgt>
                                        </p:tgtEl>
                                      </p:cBhvr>
                                    </p:animEffect>
                                  </p:childTnLst>
                                </p:cTn>
                              </p:par>
                            </p:childTnLst>
                          </p:cTn>
                        </p:par>
                      </p:childTnLst>
                    </p:cTn>
                  </p:par>
                  <p:par>
                    <p:cTn id="26" fill="hold">
                      <p:stCondLst>
                        <p:cond delay="indefinite"/>
                      </p:stCondLst>
                      <p:childTnLst>
                        <p:par>
                          <p:cTn id="27" fill="hold">
                            <p:stCondLst>
                              <p:cond delay="0"/>
                            </p:stCondLst>
                            <p:childTnLst>
                              <p:par>
                                <p:cTn id="28" presetID="10" presetClass="entr" presetSubtype="0" fill="hold" nodeType="clickEffect">
                                  <p:stCondLst>
                                    <p:cond delay="0"/>
                                  </p:stCondLst>
                                  <p:childTnLst>
                                    <p:set>
                                      <p:cBhvr>
                                        <p:cTn id="29" dur="1" fill="hold">
                                          <p:stCondLst>
                                            <p:cond delay="0"/>
                                          </p:stCondLst>
                                        </p:cTn>
                                        <p:tgtEl>
                                          <p:spTgt spid="12">
                                            <p:txEl>
                                              <p:pRg st="6" end="6"/>
                                            </p:txEl>
                                          </p:spTgt>
                                        </p:tgtEl>
                                        <p:attrNameLst>
                                          <p:attrName>style.visibility</p:attrName>
                                        </p:attrNameLst>
                                      </p:cBhvr>
                                      <p:to>
                                        <p:strVal val="visible"/>
                                      </p:to>
                                    </p:set>
                                    <p:animEffect transition="in" filter="fade">
                                      <p:cBhvr>
                                        <p:cTn id="30" dur="500"/>
                                        <p:tgtEl>
                                          <p:spTgt spid="12">
                                            <p:txEl>
                                              <p:pRg st="6" end="6"/>
                                            </p:txEl>
                                          </p:spTgt>
                                        </p:tgtEl>
                                      </p:cBhvr>
                                    </p:animEffect>
                                  </p:childTnLst>
                                </p:cTn>
                              </p:par>
                            </p:childTnLst>
                          </p:cTn>
                        </p:par>
                      </p:childTnLst>
                    </p:cTn>
                  </p:par>
                  <p:par>
                    <p:cTn id="31" fill="hold">
                      <p:stCondLst>
                        <p:cond delay="indefinite"/>
                      </p:stCondLst>
                      <p:childTnLst>
                        <p:par>
                          <p:cTn id="32" fill="hold">
                            <p:stCondLst>
                              <p:cond delay="0"/>
                            </p:stCondLst>
                            <p:childTnLst>
                              <p:par>
                                <p:cTn id="33" presetID="10" presetClass="entr" presetSubtype="0" fill="hold" nodeType="clickEffect">
                                  <p:stCondLst>
                                    <p:cond delay="0"/>
                                  </p:stCondLst>
                                  <p:childTnLst>
                                    <p:set>
                                      <p:cBhvr>
                                        <p:cTn id="34" dur="1" fill="hold">
                                          <p:stCondLst>
                                            <p:cond delay="0"/>
                                          </p:stCondLst>
                                        </p:cTn>
                                        <p:tgtEl>
                                          <p:spTgt spid="12">
                                            <p:txEl>
                                              <p:pRg st="7" end="7"/>
                                            </p:txEl>
                                          </p:spTgt>
                                        </p:tgtEl>
                                        <p:attrNameLst>
                                          <p:attrName>style.visibility</p:attrName>
                                        </p:attrNameLst>
                                      </p:cBhvr>
                                      <p:to>
                                        <p:strVal val="visible"/>
                                      </p:to>
                                    </p:set>
                                    <p:animEffect transition="in" filter="fade">
                                      <p:cBhvr>
                                        <p:cTn id="35" dur="500"/>
                                        <p:tgtEl>
                                          <p:spTgt spid="12">
                                            <p:txEl>
                                              <p:pRg st="7" end="7"/>
                                            </p:txEl>
                                          </p:spTgt>
                                        </p:tgtEl>
                                      </p:cBhvr>
                                    </p:animEffect>
                                  </p:childTnLst>
                                </p:cTn>
                              </p:par>
                            </p:childTnLst>
                          </p:cTn>
                        </p:par>
                      </p:childTnLst>
                    </p:cTn>
                  </p:par>
                  <p:par>
                    <p:cTn id="36" fill="hold">
                      <p:stCondLst>
                        <p:cond delay="indefinite"/>
                      </p:stCondLst>
                      <p:childTnLst>
                        <p:par>
                          <p:cTn id="37" fill="hold">
                            <p:stCondLst>
                              <p:cond delay="0"/>
                            </p:stCondLst>
                            <p:childTnLst>
                              <p:par>
                                <p:cTn id="38" presetID="10" presetClass="entr" presetSubtype="0" fill="hold" nodeType="clickEffect">
                                  <p:stCondLst>
                                    <p:cond delay="0"/>
                                  </p:stCondLst>
                                  <p:childTnLst>
                                    <p:set>
                                      <p:cBhvr>
                                        <p:cTn id="39" dur="1" fill="hold">
                                          <p:stCondLst>
                                            <p:cond delay="0"/>
                                          </p:stCondLst>
                                        </p:cTn>
                                        <p:tgtEl>
                                          <p:spTgt spid="12">
                                            <p:txEl>
                                              <p:pRg st="8" end="8"/>
                                            </p:txEl>
                                          </p:spTgt>
                                        </p:tgtEl>
                                        <p:attrNameLst>
                                          <p:attrName>style.visibility</p:attrName>
                                        </p:attrNameLst>
                                      </p:cBhvr>
                                      <p:to>
                                        <p:strVal val="visible"/>
                                      </p:to>
                                    </p:set>
                                    <p:animEffect transition="in" filter="fade">
                                      <p:cBhvr>
                                        <p:cTn id="40" dur="500"/>
                                        <p:tgtEl>
                                          <p:spTgt spid="12">
                                            <p:txEl>
                                              <p:pRg st="8" end="8"/>
                                            </p:txEl>
                                          </p:spTgt>
                                        </p:tgtEl>
                                      </p:cBhvr>
                                    </p:animEffect>
                                  </p:childTnLst>
                                </p:cTn>
                              </p:par>
                            </p:childTnLst>
                          </p:cTn>
                        </p:par>
                      </p:childTnLst>
                    </p:cTn>
                  </p:par>
                </p:childTnLst>
              </p:cTn>
              <p:prevCondLst>
                <p:cond evt="onPrev" delay="0">
                  <p:tgtEl>
                    <p:sldTgt/>
                  </p:tgtEl>
                </p:cond>
              </p:prevCondLst>
              <p:nextCondLst>
                <p:cond evt="onNext" delay="0">
                  <p:tgtEl>
                    <p:sldTgt/>
                  </p:tgtEl>
                </p:cond>
              </p:nextCondLst>
            </p:seq>
          </p:childTnLst>
        </p:cTn>
      </p:par>
    </p:tnLst>
  </p:timing>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1143000" y="179458"/>
            <a:ext cx="6400800" cy="707886"/>
          </a:xfrm>
          <a:prstGeom prst="rect">
            <a:avLst/>
          </a:prstGeom>
          <a:noFill/>
        </p:spPr>
        <p:txBody>
          <a:bodyPr wrap="square" rtlCol="0">
            <a:spAutoFit/>
          </a:bodyPr>
          <a:lstStyle/>
          <a:p>
            <a:pPr algn="ctr"/>
            <a:r>
              <a:rPr lang="en-US" altLang="en-US" sz="4000" b="1" dirty="0" smtClean="0">
                <a:solidFill>
                  <a:srgbClr val="C00000"/>
                </a:solidFill>
              </a:rPr>
              <a:t>DRS/POD Updation </a:t>
            </a:r>
          </a:p>
        </p:txBody>
      </p:sp>
      <p:pic>
        <p:nvPicPr>
          <p:cNvPr id="2" name="Picture 1"/>
          <p:cNvPicPr>
            <a:picLocks noChangeAspect="1"/>
          </p:cNvPicPr>
          <p:nvPr/>
        </p:nvPicPr>
        <p:blipFill>
          <a:blip r:embed="rId5"/>
          <a:stretch>
            <a:fillRect/>
          </a:stretch>
        </p:blipFill>
        <p:spPr>
          <a:xfrm>
            <a:off x="366712" y="1195387"/>
            <a:ext cx="8410575" cy="4824413"/>
          </a:xfrm>
          <a:prstGeom prst="rect">
            <a:avLst/>
          </a:prstGeom>
        </p:spPr>
      </p:pic>
    </p:spTree>
  </p:cSld>
  <p:clrMapOvr>
    <a:masterClrMapping/>
  </p:clrMapOvr>
  <p:timing>
    <p:tnLst>
      <p:par>
        <p:cTn id="1" dur="indefinite" restart="never" nodeType="tmRoot"/>
      </p:par>
    </p:tnLst>
  </p:timing>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1143000" y="122684"/>
            <a:ext cx="6400800" cy="707886"/>
          </a:xfrm>
          <a:prstGeom prst="rect">
            <a:avLst/>
          </a:prstGeom>
          <a:noFill/>
        </p:spPr>
        <p:txBody>
          <a:bodyPr wrap="square" rtlCol="0">
            <a:spAutoFit/>
          </a:bodyPr>
          <a:lstStyle/>
          <a:p>
            <a:pPr algn="ctr"/>
            <a:r>
              <a:rPr lang="en-US" altLang="en-US" sz="4000" b="1" dirty="0" smtClean="0">
                <a:solidFill>
                  <a:srgbClr val="C00000"/>
                </a:solidFill>
              </a:rPr>
              <a:t>DRS -  NDR </a:t>
            </a:r>
            <a:r>
              <a:rPr lang="en-US" altLang="en-US" sz="4000" b="1" dirty="0" err="1" smtClean="0">
                <a:solidFill>
                  <a:srgbClr val="C00000"/>
                </a:solidFill>
              </a:rPr>
              <a:t>Updation</a:t>
            </a:r>
            <a:r>
              <a:rPr lang="en-US" altLang="en-US" sz="4000" b="1" dirty="0" smtClean="0">
                <a:solidFill>
                  <a:srgbClr val="C00000"/>
                </a:solidFill>
              </a:rPr>
              <a:t> </a:t>
            </a:r>
          </a:p>
        </p:txBody>
      </p:sp>
      <p:pic>
        <p:nvPicPr>
          <p:cNvPr id="14" name="Picture 13"/>
          <p:cNvPicPr>
            <a:picLocks noChangeAspect="1" noChangeArrowheads="1"/>
          </p:cNvPicPr>
          <p:nvPr/>
        </p:nvPicPr>
        <p:blipFill>
          <a:blip r:embed="rId5"/>
          <a:srcRect/>
          <a:stretch>
            <a:fillRect/>
          </a:stretch>
        </p:blipFill>
        <p:spPr bwMode="auto">
          <a:xfrm>
            <a:off x="685799" y="1066799"/>
            <a:ext cx="7362275" cy="2030039"/>
          </a:xfrm>
          <a:prstGeom prst="rect">
            <a:avLst/>
          </a:prstGeom>
          <a:noFill/>
        </p:spPr>
      </p:pic>
      <p:pic>
        <p:nvPicPr>
          <p:cNvPr id="10242" name="Picture 2"/>
          <p:cNvPicPr>
            <a:picLocks noChangeAspect="1" noChangeArrowheads="1"/>
          </p:cNvPicPr>
          <p:nvPr/>
        </p:nvPicPr>
        <p:blipFill>
          <a:blip r:embed="rId6"/>
          <a:srcRect/>
          <a:stretch>
            <a:fillRect/>
          </a:stretch>
        </p:blipFill>
        <p:spPr bwMode="auto">
          <a:xfrm>
            <a:off x="533400" y="2667000"/>
            <a:ext cx="8133688" cy="35052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1346579" y="239948"/>
            <a:ext cx="6400800" cy="707886"/>
          </a:xfrm>
          <a:prstGeom prst="rect">
            <a:avLst/>
          </a:prstGeom>
          <a:noFill/>
        </p:spPr>
        <p:txBody>
          <a:bodyPr wrap="square" rtlCol="0">
            <a:spAutoFit/>
          </a:bodyPr>
          <a:lstStyle/>
          <a:p>
            <a:pPr algn="ctr"/>
            <a:r>
              <a:rPr lang="en-US" altLang="en-US" sz="4000" b="1" dirty="0" smtClean="0">
                <a:solidFill>
                  <a:srgbClr val="C00000"/>
                </a:solidFill>
              </a:rPr>
              <a:t>DRS -  NDR Remarks </a:t>
            </a:r>
          </a:p>
        </p:txBody>
      </p:sp>
      <p:pic>
        <p:nvPicPr>
          <p:cNvPr id="11266" name="Picture 2"/>
          <p:cNvPicPr>
            <a:picLocks noChangeAspect="1" noChangeArrowheads="1"/>
          </p:cNvPicPr>
          <p:nvPr/>
        </p:nvPicPr>
        <p:blipFill>
          <a:blip r:embed="rId5"/>
          <a:srcRect/>
          <a:stretch>
            <a:fillRect/>
          </a:stretch>
        </p:blipFill>
        <p:spPr bwMode="auto">
          <a:xfrm>
            <a:off x="457200" y="1524000"/>
            <a:ext cx="8218487" cy="393382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0"/>
            <a:ext cx="6400800" cy="707886"/>
          </a:xfrm>
          <a:prstGeom prst="rect">
            <a:avLst/>
          </a:prstGeom>
          <a:noFill/>
        </p:spPr>
        <p:txBody>
          <a:bodyPr wrap="square" rtlCol="0">
            <a:spAutoFit/>
          </a:bodyPr>
          <a:lstStyle/>
          <a:p>
            <a:pPr algn="ctr"/>
            <a:r>
              <a:rPr lang="en-US" altLang="en-US" sz="4000" b="1" dirty="0" smtClean="0">
                <a:solidFill>
                  <a:srgbClr val="C00000"/>
                </a:solidFill>
              </a:rPr>
              <a:t>DRS -  View Pending</a:t>
            </a:r>
          </a:p>
        </p:txBody>
      </p:sp>
      <p:pic>
        <p:nvPicPr>
          <p:cNvPr id="12290" name="Picture 2"/>
          <p:cNvPicPr>
            <a:picLocks noChangeAspect="1" noChangeArrowheads="1"/>
          </p:cNvPicPr>
          <p:nvPr/>
        </p:nvPicPr>
        <p:blipFill>
          <a:blip r:embed="rId5"/>
          <a:srcRect/>
          <a:stretch>
            <a:fillRect/>
          </a:stretch>
        </p:blipFill>
        <p:spPr bwMode="auto">
          <a:xfrm>
            <a:off x="700585" y="2256381"/>
            <a:ext cx="7032978" cy="816563"/>
          </a:xfrm>
          <a:prstGeom prst="rect">
            <a:avLst/>
          </a:prstGeom>
          <a:noFill/>
          <a:ln w="9525">
            <a:noFill/>
            <a:miter lim="800000"/>
            <a:headEnd/>
            <a:tailEnd/>
          </a:ln>
          <a:effectLst/>
        </p:spPr>
      </p:pic>
      <p:pic>
        <p:nvPicPr>
          <p:cNvPr id="12291" name="Picture 3"/>
          <p:cNvPicPr>
            <a:picLocks noChangeAspect="1" noChangeArrowheads="1"/>
          </p:cNvPicPr>
          <p:nvPr/>
        </p:nvPicPr>
        <p:blipFill>
          <a:blip r:embed="rId6"/>
          <a:srcRect/>
          <a:stretch>
            <a:fillRect/>
          </a:stretch>
        </p:blipFill>
        <p:spPr bwMode="auto">
          <a:xfrm>
            <a:off x="624385" y="3170782"/>
            <a:ext cx="7691495" cy="3200400"/>
          </a:xfrm>
          <a:prstGeom prst="rect">
            <a:avLst/>
          </a:prstGeom>
          <a:noFill/>
          <a:ln w="9525">
            <a:noFill/>
            <a:miter lim="800000"/>
            <a:headEnd/>
            <a:tailEnd/>
          </a:ln>
          <a:effectLst/>
        </p:spPr>
      </p:pic>
      <p:sp>
        <p:nvSpPr>
          <p:cNvPr id="14" name="TextBox 13"/>
          <p:cNvSpPr txBox="1"/>
          <p:nvPr/>
        </p:nvSpPr>
        <p:spPr>
          <a:xfrm>
            <a:off x="624385" y="1076816"/>
            <a:ext cx="8305800" cy="461665"/>
          </a:xfrm>
          <a:prstGeom prst="rect">
            <a:avLst/>
          </a:prstGeom>
          <a:noFill/>
        </p:spPr>
        <p:txBody>
          <a:bodyPr wrap="square" rtlCol="0">
            <a:spAutoFit/>
          </a:bodyPr>
          <a:lstStyle/>
          <a:p>
            <a:r>
              <a:rPr lang="en-IN" sz="2400" dirty="0" smtClean="0">
                <a:solidFill>
                  <a:schemeClr val="tx2">
                    <a:lumMod val="50000"/>
                  </a:schemeClr>
                </a:solidFill>
              </a:rPr>
              <a:t>This will show all the s/ment for Pending for Updation</a:t>
            </a:r>
          </a:p>
        </p:txBody>
      </p:sp>
    </p:spTree>
  </p:cSld>
  <p:clrMapOvr>
    <a:masterClrMapping/>
  </p:clrMapOvr>
  <p:timing>
    <p:tnLst>
      <p:par>
        <p:cTn id="1" dur="indefinite" restart="never" nodeType="tmRoot"/>
      </p:par>
    </p:tnLst>
  </p:timing>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59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228600" y="1828800"/>
            <a:ext cx="8534400" cy="2308324"/>
          </a:xfrm>
          <a:prstGeom prst="rect">
            <a:avLst/>
          </a:prstGeom>
        </p:spPr>
        <p:txBody>
          <a:bodyPr wrap="square">
            <a:spAutoFit/>
          </a:bodyPr>
          <a:lstStyle/>
          <a:p>
            <a:pPr algn="ctr">
              <a:defRPr/>
            </a:pPr>
            <a:r>
              <a:rPr lang="en-US" sz="7200" b="1" dirty="0">
                <a:solidFill>
                  <a:srgbClr val="C00000"/>
                </a:solidFill>
                <a:latin typeface="Arial" pitchFamily="34" charset="0"/>
                <a:cs typeface="Arial" pitchFamily="34" charset="0"/>
              </a:rPr>
              <a:t>Panacea</a:t>
            </a:r>
          </a:p>
          <a:p>
            <a:pPr algn="ctr">
              <a:defRPr/>
            </a:pPr>
            <a:r>
              <a:rPr lang="en-US" sz="7200" b="1" dirty="0" smtClean="0">
                <a:solidFill>
                  <a:srgbClr val="C00000"/>
                </a:solidFill>
                <a:latin typeface="Arial" pitchFamily="34" charset="0"/>
                <a:cs typeface="Arial" pitchFamily="34" charset="0"/>
              </a:rPr>
              <a:t>Complaint Module</a:t>
            </a:r>
          </a:p>
        </p:txBody>
      </p:sp>
    </p:spTree>
  </p:cSld>
  <p:clrMapOvr>
    <a:masterClrMapping/>
  </p:clrMapOvr>
  <p:timing>
    <p:tnLst>
      <p:par>
        <p:cTn id="1" dur="indefinite" restart="never" nodeType="tmRoot"/>
      </p:par>
    </p:tnLst>
  </p:timing>
</p:sld>
</file>

<file path=ppt/slides/slide6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2" name="Picture 2"/>
          <p:cNvPicPr>
            <a:picLocks noChangeAspect="1" noChangeArrowheads="1"/>
          </p:cNvPicPr>
          <p:nvPr/>
        </p:nvPicPr>
        <p:blipFill>
          <a:blip r:embed="rId2"/>
          <a:srcRect/>
          <a:stretch>
            <a:fillRect/>
          </a:stretch>
        </p:blipFill>
        <p:spPr bwMode="auto">
          <a:xfrm>
            <a:off x="228600" y="0"/>
            <a:ext cx="8686800" cy="6858000"/>
          </a:xfrm>
          <a:prstGeom prst="rect">
            <a:avLst/>
          </a:prstGeom>
          <a:noFill/>
          <a:ln w="9525">
            <a:noFill/>
            <a:miter lim="800000"/>
            <a:headEnd/>
            <a:tailEnd/>
          </a:ln>
          <a:effectLst/>
        </p:spPr>
      </p:pic>
      <p:sp>
        <p:nvSpPr>
          <p:cNvPr id="10" name="Up Arrow 9"/>
          <p:cNvSpPr/>
          <p:nvPr/>
        </p:nvSpPr>
        <p:spPr>
          <a:xfrm>
            <a:off x="3429000" y="914400"/>
            <a:ext cx="533400" cy="1143000"/>
          </a:xfrm>
          <a:prstGeom prst="upArrow">
            <a:avLst/>
          </a:prstGeom>
          <a:solidFill>
            <a:schemeClr val="accent6">
              <a:lumMod val="75000"/>
            </a:schemeClr>
          </a:solidFill>
          <a:ln>
            <a:solidFill>
              <a:schemeClr val="bg2">
                <a:lumMod val="10000"/>
              </a:schemeClr>
            </a:solid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a:p>
        </p:txBody>
      </p:sp>
    </p:spTree>
  </p:cSld>
  <p:clrMapOvr>
    <a:masterClrMapping/>
  </p:clrMapOvr>
  <p:timing>
    <p:tnLst>
      <p:par>
        <p:cTn id="1" dur="indefinite" restart="never" nodeType="tmRoot"/>
      </p:par>
    </p:tnLst>
  </p:timing>
</p:sld>
</file>

<file path=ppt/slides/slide6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581400" cy="1463040"/>
          </a:xfrm>
          <a:solidFill>
            <a:schemeClr val="accent5">
              <a:lumMod val="60000"/>
              <a:lumOff val="40000"/>
            </a:schemeClr>
          </a:solidFill>
        </p:spPr>
        <p:txBody>
          <a:bodyPr>
            <a:noAutofit/>
          </a:bodyPr>
          <a:lstStyle/>
          <a:p>
            <a:r>
              <a:rPr lang="en-US" sz="2800" dirty="0" smtClean="0">
                <a:ln w="1905"/>
                <a:solidFill>
                  <a:srgbClr val="C00000"/>
                </a:solidFill>
                <a:effectLst>
                  <a:innerShdw blurRad="69850" dist="43180" dir="5400000">
                    <a:srgbClr val="000000">
                      <a:alpha val="65000"/>
                    </a:srgbClr>
                  </a:innerShdw>
                </a:effectLst>
              </a:rPr>
              <a:t>How to Use the First </a:t>
            </a:r>
            <a:br>
              <a:rPr lang="en-US" sz="2800" dirty="0" smtClean="0">
                <a:ln w="1905"/>
                <a:solidFill>
                  <a:srgbClr val="C00000"/>
                </a:solidFill>
                <a:effectLst>
                  <a:innerShdw blurRad="69850" dist="43180" dir="5400000">
                    <a:srgbClr val="000000">
                      <a:alpha val="65000"/>
                    </a:srgbClr>
                  </a:innerShdw>
                </a:effectLst>
              </a:rPr>
            </a:br>
            <a:r>
              <a:rPr lang="en-US" sz="2800" dirty="0" smtClean="0">
                <a:ln w="1905"/>
                <a:solidFill>
                  <a:srgbClr val="C00000"/>
                </a:solidFill>
                <a:effectLst>
                  <a:innerShdw blurRad="69850" dist="43180" dir="5400000">
                    <a:srgbClr val="000000">
                      <a:alpha val="65000"/>
                    </a:srgbClr>
                  </a:innerShdw>
                </a:effectLst>
              </a:rPr>
              <a:t>Complaint Request Form  ?</a:t>
            </a:r>
            <a:endParaRPr lang="en-US" sz="2800" dirty="0">
              <a:ln w="1905"/>
              <a:solidFill>
                <a:srgbClr val="C00000"/>
              </a:solidFill>
              <a:effectLst>
                <a:innerShdw blurRad="69850" dist="43180" dir="5400000">
                  <a:srgbClr val="000000">
                    <a:alpha val="65000"/>
                  </a:srgbClr>
                </a:innerShdw>
              </a:effectLst>
            </a:endParaRPr>
          </a:p>
        </p:txBody>
      </p:sp>
      <p:sp>
        <p:nvSpPr>
          <p:cNvPr id="4" name="Text Placeholder 3"/>
          <p:cNvSpPr>
            <a:spLocks noGrp="1"/>
          </p:cNvSpPr>
          <p:nvPr>
            <p:ph type="body" sz="half" idx="2"/>
          </p:nvPr>
        </p:nvSpPr>
        <p:spPr>
          <a:xfrm>
            <a:off x="0" y="1435100"/>
            <a:ext cx="3733800" cy="5422900"/>
          </a:xfrm>
          <a:solidFill>
            <a:schemeClr val="accent5">
              <a:lumMod val="20000"/>
              <a:lumOff val="80000"/>
            </a:schemeClr>
          </a:solidFill>
        </p:spPr>
        <p:txBody>
          <a:bodyPr>
            <a:normAutofit fontScale="85000" lnSpcReduction="20000"/>
          </a:bodyPr>
          <a:lstStyle/>
          <a:p>
            <a:pPr marL="342900" indent="-342900">
              <a:buAutoNum type="arabicPeriod"/>
            </a:pPr>
            <a:r>
              <a:rPr lang="en-US" sz="1600" b="1" dirty="0" smtClean="0"/>
              <a:t> Given Six Types Of Complaint Category . </a:t>
            </a:r>
          </a:p>
          <a:p>
            <a:pPr marL="342900" indent="-342900"/>
            <a:r>
              <a:rPr lang="en-US" sz="1600" b="1" dirty="0" smtClean="0"/>
              <a:t>   Like :- </a:t>
            </a:r>
            <a:r>
              <a:rPr lang="en-US" sz="1900" b="1" dirty="0" smtClean="0">
                <a:solidFill>
                  <a:srgbClr val="C00000"/>
                </a:solidFill>
              </a:rPr>
              <a:t>1.Undelivered ,2.DRS Required ,3.Misroute ,4.short material ,5.Short Piece ,6.Damage .</a:t>
            </a:r>
          </a:p>
          <a:p>
            <a:pPr marL="342900" indent="-342900"/>
            <a:endParaRPr lang="en-US" sz="1600" b="1" dirty="0" smtClean="0"/>
          </a:p>
          <a:p>
            <a:pPr marL="342900" indent="-342900">
              <a:buAutoNum type="arabicPeriod" startAt="2"/>
            </a:pPr>
            <a:r>
              <a:rPr lang="en-US" sz="1600" b="1" dirty="0" smtClean="0"/>
              <a:t>Fill up the  Form To Register the Complaint</a:t>
            </a:r>
          </a:p>
          <a:p>
            <a:pPr marL="355600"/>
            <a:r>
              <a:rPr lang="en-US" sz="1600" b="1" dirty="0" smtClean="0"/>
              <a:t>Like :-First Side Shown , Complainer Details (( Who’s Registering the complaint ))  </a:t>
            </a:r>
          </a:p>
          <a:p>
            <a:pPr marL="342900" indent="-342900"/>
            <a:r>
              <a:rPr lang="en-US" sz="1600" b="1" dirty="0" smtClean="0"/>
              <a:t>    </a:t>
            </a:r>
          </a:p>
          <a:p>
            <a:pPr marL="342900" indent="-342900"/>
            <a:r>
              <a:rPr lang="en-US" sz="1600" b="1" dirty="0" smtClean="0"/>
              <a:t>        Second Side  Shown ,Receiver Details like Receiver Name and Address , </a:t>
            </a:r>
          </a:p>
          <a:p>
            <a:pPr marL="342900" indent="-342900"/>
            <a:endParaRPr lang="en-US" sz="1600" b="1" dirty="0" smtClean="0"/>
          </a:p>
          <a:p>
            <a:pPr marL="342900" indent="-342900"/>
            <a:r>
              <a:rPr lang="en-US" sz="1600" b="1" dirty="0" smtClean="0"/>
              <a:t>        Given Remark Option If want to  give some more information </a:t>
            </a:r>
          </a:p>
          <a:p>
            <a:pPr marL="342900" indent="12700"/>
            <a:r>
              <a:rPr lang="en-US" sz="1900" b="1" dirty="0" err="1" smtClean="0">
                <a:solidFill>
                  <a:srgbClr val="C00000"/>
                </a:solidFill>
              </a:rPr>
              <a:t>Spl.Note</a:t>
            </a:r>
            <a:r>
              <a:rPr lang="en-US" sz="1900" b="1" dirty="0" smtClean="0">
                <a:solidFill>
                  <a:srgbClr val="C00000"/>
                </a:solidFill>
              </a:rPr>
              <a:t> - All the Red * are </a:t>
            </a:r>
            <a:r>
              <a:rPr lang="en-US" sz="1600" b="1" dirty="0" smtClean="0">
                <a:solidFill>
                  <a:srgbClr val="C00000"/>
                </a:solidFill>
              </a:rPr>
              <a:t>Mandatory to Fill </a:t>
            </a:r>
            <a:r>
              <a:rPr lang="en-US" sz="1900" b="1" dirty="0" smtClean="0">
                <a:solidFill>
                  <a:srgbClr val="C00000"/>
                </a:solidFill>
              </a:rPr>
              <a:t>.</a:t>
            </a:r>
          </a:p>
          <a:p>
            <a:pPr marL="342900" indent="12700"/>
            <a:r>
              <a:rPr lang="en-US" sz="1600" b="1" dirty="0" smtClean="0"/>
              <a:t>After Fill up These Details  When Click on submit The Complaint Number Will be shown on screen and The Same Complaint Number Will Receive On the Complainer Mobile through the SMS. </a:t>
            </a:r>
          </a:p>
          <a:p>
            <a:pPr marL="342900" indent="-342900"/>
            <a:endParaRPr lang="en-US" sz="1600" b="1" dirty="0" smtClean="0"/>
          </a:p>
          <a:p>
            <a:pPr marL="342900" indent="-342900"/>
            <a:r>
              <a:rPr lang="en-US" sz="1600" b="1" dirty="0" smtClean="0"/>
              <a:t>3.    </a:t>
            </a:r>
            <a:r>
              <a:rPr lang="en-US" sz="1900" b="1" dirty="0" smtClean="0">
                <a:solidFill>
                  <a:srgbClr val="C00000"/>
                </a:solidFill>
              </a:rPr>
              <a:t>If Select complaint category (( DRS Required , short material , Damage )). EMAIL –I.D mandatory .</a:t>
            </a:r>
          </a:p>
          <a:p>
            <a:pPr marL="342900" indent="-342900"/>
            <a:endParaRPr lang="en-US" sz="1600" b="1" dirty="0" smtClean="0"/>
          </a:p>
          <a:p>
            <a:pPr marL="342900" indent="-342900"/>
            <a:endParaRPr lang="en-US" sz="1600" b="1" dirty="0"/>
          </a:p>
        </p:txBody>
      </p:sp>
      <p:pic>
        <p:nvPicPr>
          <p:cNvPr id="2050" name="Picture 2"/>
          <p:cNvPicPr>
            <a:picLocks noGrp="1" noChangeAspect="1" noChangeArrowheads="1"/>
          </p:cNvPicPr>
          <p:nvPr>
            <p:ph idx="1"/>
          </p:nvPr>
        </p:nvPicPr>
        <p:blipFill>
          <a:blip r:embed="rId3"/>
          <a:srcRect/>
          <a:stretch>
            <a:fillRect/>
          </a:stretch>
        </p:blipFill>
        <p:spPr bwMode="auto">
          <a:xfrm>
            <a:off x="3584532" y="1295400"/>
            <a:ext cx="5711868" cy="5486400"/>
          </a:xfrm>
          <a:prstGeom prst="rect">
            <a:avLst/>
          </a:prstGeom>
          <a:noFill/>
          <a:ln w="9525">
            <a:noFill/>
            <a:miter lim="800000"/>
            <a:headEnd/>
            <a:tailEnd/>
          </a:ln>
          <a:effectLst/>
        </p:spPr>
      </p:pic>
      <p:sp>
        <p:nvSpPr>
          <p:cNvPr id="5" name="Rectangle 4"/>
          <p:cNvSpPr/>
          <p:nvPr/>
        </p:nvSpPr>
        <p:spPr>
          <a:xfrm>
            <a:off x="3505200" y="0"/>
            <a:ext cx="5638800" cy="1295400"/>
          </a:xfrm>
          <a:prstGeom prst="rect">
            <a:avLst/>
          </a:prstGeom>
          <a:solidFill>
            <a:schemeClr val="accent2">
              <a:lumMod val="75000"/>
            </a:schemeClr>
          </a:solidFill>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3200" b="1" cap="all" dirty="0" smtClean="0">
                <a:ln w="0"/>
                <a:solidFill>
                  <a:srgbClr val="FFFF00"/>
                </a:solidFill>
                <a:effectLst>
                  <a:reflection blurRad="12700" stA="50000" endPos="50000" dist="5000" dir="5400000" sy="-100000" rotWithShape="0"/>
                </a:effectLst>
              </a:rPr>
              <a:t>Complaint Request Form</a:t>
            </a:r>
            <a:endParaRPr lang="en-US" sz="3200" b="1" cap="all" dirty="0">
              <a:ln w="0"/>
              <a:solidFill>
                <a:srgbClr val="FFFF00"/>
              </a:solidFill>
              <a:effectLst>
                <a:reflection blurRad="12700" stA="50000" endPos="50000" dist="5000" dir="5400000" sy="-100000" rotWithShape="0"/>
              </a:effectLst>
            </a:endParaRPr>
          </a:p>
        </p:txBody>
      </p:sp>
    </p:spTree>
  </p:cSld>
  <p:clrMapOvr>
    <a:masterClrMapping/>
  </p:clrMapOvr>
  <p:timing>
    <p:tnLst>
      <p:par>
        <p:cTn id="1" dur="indefinite" restart="never" nodeType="tmRoot"/>
      </p:par>
    </p:tnLst>
  </p:timing>
</p:sld>
</file>

<file path=ppt/slides/slide6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465513" cy="1435100"/>
          </a:xfrm>
          <a:solidFill>
            <a:schemeClr val="accent5">
              <a:lumMod val="40000"/>
              <a:lumOff val="60000"/>
            </a:schemeClr>
          </a:solidFill>
        </p:spPr>
        <p:txBody>
          <a:bodyPr>
            <a:noAutofit/>
          </a:bodyPr>
          <a:lstStyle/>
          <a:p>
            <a:r>
              <a:rPr lang="en-US" sz="3200" dirty="0" smtClean="0">
                <a:ln w="1905"/>
                <a:solidFill>
                  <a:srgbClr val="C00000"/>
                </a:solidFill>
                <a:effectLst>
                  <a:innerShdw blurRad="69850" dist="43180" dir="5400000">
                    <a:srgbClr val="000000">
                      <a:alpha val="65000"/>
                    </a:srgbClr>
                  </a:innerShdw>
                </a:effectLst>
              </a:rPr>
              <a:t>How to use the  Change Address complaint Form </a:t>
            </a:r>
            <a:endParaRPr lang="en-US" sz="3200" dirty="0">
              <a:ln w="1905"/>
              <a:solidFill>
                <a:srgbClr val="C00000"/>
              </a:solidFill>
              <a:effectLst>
                <a:innerShdw blurRad="69850" dist="43180" dir="5400000">
                  <a:srgbClr val="000000">
                    <a:alpha val="65000"/>
                  </a:srgbClr>
                </a:innerShdw>
              </a:effectLst>
            </a:endParaRPr>
          </a:p>
        </p:txBody>
      </p:sp>
      <p:sp>
        <p:nvSpPr>
          <p:cNvPr id="4" name="Text Placeholder 3"/>
          <p:cNvSpPr>
            <a:spLocks noGrp="1"/>
          </p:cNvSpPr>
          <p:nvPr>
            <p:ph type="body" sz="half" idx="2"/>
          </p:nvPr>
        </p:nvSpPr>
        <p:spPr>
          <a:xfrm>
            <a:off x="0" y="1435100"/>
            <a:ext cx="3505200" cy="5422900"/>
          </a:xfrm>
        </p:spPr>
        <p:txBody>
          <a:bodyPr>
            <a:noAutofit/>
          </a:bodyPr>
          <a:lstStyle/>
          <a:p>
            <a:pPr marL="457200" indent="-457200">
              <a:buAutoNum type="arabicPeriod"/>
            </a:pPr>
            <a:r>
              <a:rPr lang="en-US" sz="2200" b="1" dirty="0" smtClean="0"/>
              <a:t>Header Side S/ment Number and Complainer details Required</a:t>
            </a:r>
          </a:p>
          <a:p>
            <a:pPr marL="457200" indent="-457200">
              <a:buAutoNum type="arabicPeriod"/>
            </a:pPr>
            <a:r>
              <a:rPr lang="en-US" sz="2200" b="1" dirty="0" smtClean="0">
                <a:solidFill>
                  <a:srgbClr val="C00000"/>
                </a:solidFill>
              </a:rPr>
              <a:t>Left Side Old address details Required and Right Side New address details Required . </a:t>
            </a:r>
          </a:p>
          <a:p>
            <a:r>
              <a:rPr lang="en-US" sz="2200" b="1" dirty="0" smtClean="0">
                <a:ln w="10541" cmpd="sng">
                  <a:solidFill>
                    <a:schemeClr val="accent1">
                      <a:shade val="88000"/>
                      <a:satMod val="110000"/>
                    </a:schemeClr>
                  </a:solidFill>
                  <a:prstDash val="solid"/>
                </a:ln>
                <a:solidFill>
                  <a:srgbClr val="C00000"/>
                </a:solidFill>
              </a:rPr>
              <a:t>Instruction :- </a:t>
            </a:r>
            <a:r>
              <a:rPr lang="en-US" sz="2200" b="1" dirty="0" smtClean="0">
                <a:solidFill>
                  <a:srgbClr val="C00000"/>
                </a:solidFill>
              </a:rPr>
              <a:t>If the  Consignment is Non-dox and Want to change address It will be Chargeable and the Same Instruction will be shown on the Screen when Registering the Change Address Complaint </a:t>
            </a:r>
          </a:p>
          <a:p>
            <a:endParaRPr lang="en-US" sz="2200" b="1" dirty="0" smtClean="0"/>
          </a:p>
        </p:txBody>
      </p:sp>
      <p:pic>
        <p:nvPicPr>
          <p:cNvPr id="16386" name="Picture 2"/>
          <p:cNvPicPr>
            <a:picLocks noGrp="1" noChangeAspect="1" noChangeArrowheads="1"/>
          </p:cNvPicPr>
          <p:nvPr>
            <p:ph idx="1"/>
          </p:nvPr>
        </p:nvPicPr>
        <p:blipFill>
          <a:blip r:embed="rId2"/>
          <a:srcRect/>
          <a:stretch>
            <a:fillRect/>
          </a:stretch>
        </p:blipFill>
        <p:spPr bwMode="auto">
          <a:xfrm>
            <a:off x="3505200" y="1447800"/>
            <a:ext cx="5638800" cy="5410200"/>
          </a:xfrm>
          <a:prstGeom prst="rect">
            <a:avLst/>
          </a:prstGeom>
          <a:noFill/>
          <a:ln w="9525">
            <a:noFill/>
            <a:miter lim="800000"/>
            <a:headEnd/>
            <a:tailEnd/>
          </a:ln>
          <a:effectLst/>
        </p:spPr>
      </p:pic>
      <p:sp>
        <p:nvSpPr>
          <p:cNvPr id="6" name="Rectangle 5"/>
          <p:cNvSpPr/>
          <p:nvPr/>
        </p:nvSpPr>
        <p:spPr>
          <a:xfrm>
            <a:off x="3505200" y="0"/>
            <a:ext cx="5638800" cy="1447800"/>
          </a:xfrm>
          <a:prstGeom prst="rect">
            <a:avLst/>
          </a:prstGeom>
          <a:solidFill>
            <a:schemeClr val="accent2">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3600" b="1" cap="all" dirty="0" smtClean="0">
                <a:ln w="0"/>
                <a:solidFill>
                  <a:srgbClr val="FFFF00"/>
                </a:solidFill>
                <a:effectLst>
                  <a:reflection blurRad="12700" stA="50000" endPos="50000" dist="5000" dir="5400000" sy="-100000" rotWithShape="0"/>
                </a:effectLst>
              </a:rPr>
              <a:t>Change Address Form</a:t>
            </a:r>
            <a:endParaRPr lang="en-US" sz="3600" b="1" cap="all" dirty="0">
              <a:ln w="0"/>
              <a:solidFill>
                <a:srgbClr val="FFFF00"/>
              </a:solidFill>
              <a:effectLst>
                <a:reflection blurRad="12700" stA="50000" endPos="50000" dist="5000" dir="5400000" sy="-100000" rotWithShape="0"/>
              </a:effectLst>
            </a:endParaRPr>
          </a:p>
        </p:txBody>
      </p:sp>
    </p:spTree>
  </p:cSld>
  <p:clrMapOvr>
    <a:masterClrMapping/>
  </p:clrMapOvr>
  <p:timing>
    <p:tnLst>
      <p:par>
        <p:cTn id="1" dur="indefinite" restart="never" nodeType="tmRoot"/>
      </p:par>
    </p:tnLst>
  </p:timing>
</p:sld>
</file>

<file path=ppt/slides/slide6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465513" cy="1435100"/>
          </a:xfrm>
          <a:solidFill>
            <a:schemeClr val="accent5">
              <a:lumMod val="40000"/>
              <a:lumOff val="60000"/>
            </a:schemeClr>
          </a:solidFill>
        </p:spPr>
        <p:txBody>
          <a:bodyPr>
            <a:noAutofit/>
          </a:bodyPr>
          <a:lstStyle/>
          <a:p>
            <a:r>
              <a:rPr lang="en-US" sz="3200" dirty="0" smtClean="0">
                <a:ln w="1905"/>
                <a:solidFill>
                  <a:srgbClr val="C00000"/>
                </a:solidFill>
                <a:effectLst>
                  <a:innerShdw blurRad="69850" dist="43180" dir="5400000">
                    <a:srgbClr val="000000">
                      <a:alpha val="65000"/>
                    </a:srgbClr>
                  </a:innerShdw>
                </a:effectLst>
              </a:rPr>
              <a:t>How to use the Hold Complaint Form </a:t>
            </a:r>
            <a:endParaRPr lang="en-US" sz="3200" dirty="0">
              <a:ln w="1905"/>
              <a:solidFill>
                <a:srgbClr val="C00000"/>
              </a:solidFill>
              <a:effectLst>
                <a:innerShdw blurRad="69850" dist="43180" dir="5400000">
                  <a:srgbClr val="000000">
                    <a:alpha val="65000"/>
                  </a:srgbClr>
                </a:innerShdw>
              </a:effectLst>
            </a:endParaRPr>
          </a:p>
        </p:txBody>
      </p:sp>
      <p:sp>
        <p:nvSpPr>
          <p:cNvPr id="4" name="Text Placeholder 3"/>
          <p:cNvSpPr>
            <a:spLocks noGrp="1"/>
          </p:cNvSpPr>
          <p:nvPr>
            <p:ph type="body" sz="half" idx="2"/>
          </p:nvPr>
        </p:nvSpPr>
        <p:spPr>
          <a:xfrm>
            <a:off x="0" y="1371600"/>
            <a:ext cx="3465513" cy="5486400"/>
          </a:xfrm>
        </p:spPr>
        <p:txBody>
          <a:bodyPr>
            <a:noAutofit/>
          </a:bodyPr>
          <a:lstStyle/>
          <a:p>
            <a:pPr marL="342900" indent="-342900">
              <a:buAutoNum type="arabicPeriod"/>
            </a:pPr>
            <a:r>
              <a:rPr lang="en-US" sz="2000" b="1" dirty="0" smtClean="0"/>
              <a:t>Form for Hold /Resend /RTO . First Form for Hold.</a:t>
            </a:r>
          </a:p>
          <a:p>
            <a:pPr marL="342900" indent="-342900">
              <a:buAutoNum type="arabicPeriod"/>
            </a:pPr>
            <a:r>
              <a:rPr lang="en-US" sz="2000" b="1" dirty="0" smtClean="0"/>
              <a:t>Upper Side Consignment Number and Complainer details Required . </a:t>
            </a:r>
          </a:p>
          <a:p>
            <a:pPr marL="342900" indent="-342900">
              <a:buAutoNum type="arabicPeriod" startAt="3"/>
            </a:pPr>
            <a:r>
              <a:rPr lang="en-US" sz="2000" b="1" dirty="0" smtClean="0"/>
              <a:t>Fill up the Receiver details .</a:t>
            </a:r>
          </a:p>
          <a:p>
            <a:pPr marL="342900" indent="-342900">
              <a:buAutoNum type="arabicPeriod" startAt="3"/>
            </a:pPr>
            <a:r>
              <a:rPr lang="en-US" sz="2000" b="1" dirty="0" smtClean="0"/>
              <a:t>Select the Drop Down of Reason For Hold .</a:t>
            </a:r>
          </a:p>
          <a:p>
            <a:pPr marL="342900" indent="-342900"/>
            <a:r>
              <a:rPr lang="en-US" sz="2000" b="1" dirty="0" smtClean="0"/>
              <a:t>5.   Select the Hold Date .</a:t>
            </a:r>
          </a:p>
          <a:p>
            <a:pPr marL="342900" indent="-342900"/>
            <a:endParaRPr lang="en-US" sz="2000" b="1" dirty="0" smtClean="0"/>
          </a:p>
          <a:p>
            <a:pPr marL="342900" indent="-342900"/>
            <a:r>
              <a:rPr lang="en-US" sz="2000" b="1" dirty="0" smtClean="0">
                <a:ln w="10541" cmpd="sng">
                  <a:solidFill>
                    <a:schemeClr val="accent1">
                      <a:shade val="88000"/>
                      <a:satMod val="110000"/>
                    </a:schemeClr>
                  </a:solidFill>
                  <a:prstDash val="solid"/>
                </a:ln>
                <a:gradFill>
                  <a:gsLst>
                    <a:gs pos="0">
                      <a:schemeClr val="accent1">
                        <a:tint val="40000"/>
                        <a:satMod val="250000"/>
                      </a:schemeClr>
                    </a:gs>
                    <a:gs pos="9000">
                      <a:schemeClr val="accent1">
                        <a:tint val="52000"/>
                        <a:satMod val="300000"/>
                      </a:schemeClr>
                    </a:gs>
                    <a:gs pos="50000">
                      <a:schemeClr val="accent1">
                        <a:shade val="20000"/>
                        <a:satMod val="300000"/>
                      </a:schemeClr>
                    </a:gs>
                    <a:gs pos="79000">
                      <a:schemeClr val="accent1">
                        <a:tint val="52000"/>
                        <a:satMod val="300000"/>
                      </a:schemeClr>
                    </a:gs>
                    <a:gs pos="100000">
                      <a:schemeClr val="accent1">
                        <a:tint val="40000"/>
                        <a:satMod val="250000"/>
                      </a:schemeClr>
                    </a:gs>
                  </a:gsLst>
                  <a:lin ang="5400000"/>
                </a:gradFill>
              </a:rPr>
              <a:t>Information :  </a:t>
            </a:r>
            <a:r>
              <a:rPr lang="en-US" sz="2000" b="1" dirty="0" smtClean="0">
                <a:ln w="10541" cmpd="sng">
                  <a:solidFill>
                    <a:schemeClr val="accent1">
                      <a:shade val="88000"/>
                      <a:satMod val="110000"/>
                    </a:schemeClr>
                  </a:solidFill>
                  <a:prstDash val="solid"/>
                </a:ln>
                <a:solidFill>
                  <a:srgbClr val="C00000"/>
                </a:solidFill>
              </a:rPr>
              <a:t>Can Select Hold Date Till One Week From The Date Of Complaint .</a:t>
            </a:r>
          </a:p>
        </p:txBody>
      </p:sp>
      <p:pic>
        <p:nvPicPr>
          <p:cNvPr id="17410" name="Picture 2"/>
          <p:cNvPicPr>
            <a:picLocks noGrp="1" noChangeAspect="1" noChangeArrowheads="1"/>
          </p:cNvPicPr>
          <p:nvPr>
            <p:ph idx="1"/>
          </p:nvPr>
        </p:nvPicPr>
        <p:blipFill>
          <a:blip r:embed="rId2"/>
          <a:srcRect/>
          <a:stretch>
            <a:fillRect/>
          </a:stretch>
        </p:blipFill>
        <p:spPr bwMode="auto">
          <a:xfrm>
            <a:off x="3505200" y="1447800"/>
            <a:ext cx="5638800" cy="5410200"/>
          </a:xfrm>
          <a:prstGeom prst="rect">
            <a:avLst/>
          </a:prstGeom>
          <a:noFill/>
          <a:ln w="9525">
            <a:noFill/>
            <a:miter lim="800000"/>
            <a:headEnd/>
            <a:tailEnd/>
          </a:ln>
          <a:effectLst/>
        </p:spPr>
      </p:pic>
      <p:sp>
        <p:nvSpPr>
          <p:cNvPr id="6" name="Rectangle 5"/>
          <p:cNvSpPr/>
          <p:nvPr/>
        </p:nvSpPr>
        <p:spPr>
          <a:xfrm>
            <a:off x="3505200" y="0"/>
            <a:ext cx="5638800" cy="1447800"/>
          </a:xfrm>
          <a:prstGeom prst="rect">
            <a:avLst/>
          </a:prstGeom>
          <a:solidFill>
            <a:schemeClr val="accent2">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3600" b="1" cap="all" dirty="0" smtClean="0">
                <a:ln w="0"/>
                <a:solidFill>
                  <a:srgbClr val="FFFF00"/>
                </a:solidFill>
                <a:effectLst>
                  <a:reflection blurRad="12700" stA="50000" endPos="50000" dist="5000" dir="5400000" sy="-100000" rotWithShape="0"/>
                </a:effectLst>
              </a:rPr>
              <a:t>HOLD / RESEND / RTO </a:t>
            </a:r>
            <a:endParaRPr lang="en-US" sz="3600" b="1" cap="all" dirty="0">
              <a:ln w="0"/>
              <a:solidFill>
                <a:srgbClr val="FFFF00"/>
              </a:solidFill>
              <a:effectLst>
                <a:reflection blurRad="12700" stA="50000" endPos="50000" dist="5000" dir="5400000" sy="-100000" rotWithShape="0"/>
              </a:effectLst>
            </a:endParaRPr>
          </a:p>
        </p:txBody>
      </p:sp>
    </p:spTree>
  </p:cSld>
  <p:clrMapOvr>
    <a:masterClrMapping/>
  </p:clrMapOvr>
  <p:timing>
    <p:tnLst>
      <p:par>
        <p:cTn id="1" dur="indefinite" restart="never" nodeType="tmRoot"/>
      </p:par>
    </p:tnLst>
  </p:timing>
</p:sld>
</file>

<file path=ppt/slides/slide6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465513" cy="1435100"/>
          </a:xfrm>
          <a:solidFill>
            <a:schemeClr val="accent5">
              <a:lumMod val="40000"/>
              <a:lumOff val="60000"/>
            </a:schemeClr>
          </a:solidFill>
        </p:spPr>
        <p:txBody>
          <a:bodyPr>
            <a:normAutofit/>
          </a:bodyPr>
          <a:lstStyle/>
          <a:p>
            <a:r>
              <a:rPr lang="en-US" sz="2800" dirty="0" smtClean="0">
                <a:ln w="1905"/>
                <a:solidFill>
                  <a:srgbClr val="C00000"/>
                </a:solidFill>
                <a:effectLst>
                  <a:innerShdw blurRad="69850" dist="43180" dir="5400000">
                    <a:srgbClr val="000000">
                      <a:alpha val="65000"/>
                    </a:srgbClr>
                  </a:innerShdw>
                </a:effectLst>
              </a:rPr>
              <a:t>How to use the Resend complaint Form </a:t>
            </a:r>
            <a:endParaRPr lang="en-US" sz="2800" dirty="0">
              <a:ln w="1905"/>
              <a:solidFill>
                <a:srgbClr val="C00000"/>
              </a:solidFill>
              <a:effectLst>
                <a:innerShdw blurRad="69850" dist="43180" dir="5400000">
                  <a:srgbClr val="000000">
                    <a:alpha val="65000"/>
                  </a:srgbClr>
                </a:innerShdw>
              </a:effectLst>
            </a:endParaRPr>
          </a:p>
        </p:txBody>
      </p:sp>
      <p:sp>
        <p:nvSpPr>
          <p:cNvPr id="4" name="Text Placeholder 3"/>
          <p:cNvSpPr>
            <a:spLocks noGrp="1"/>
          </p:cNvSpPr>
          <p:nvPr>
            <p:ph type="body" sz="half" idx="2"/>
          </p:nvPr>
        </p:nvSpPr>
        <p:spPr>
          <a:xfrm>
            <a:off x="0" y="1524000"/>
            <a:ext cx="3505200" cy="5181600"/>
          </a:xfrm>
        </p:spPr>
        <p:txBody>
          <a:bodyPr>
            <a:noAutofit/>
          </a:bodyPr>
          <a:lstStyle/>
          <a:p>
            <a:pPr marL="342900" indent="-342900">
              <a:buAutoNum type="arabicPeriod"/>
            </a:pPr>
            <a:r>
              <a:rPr lang="en-US" sz="2400" b="1" dirty="0" smtClean="0"/>
              <a:t>Header Side Consignment Number and Complainer details Required . </a:t>
            </a:r>
          </a:p>
          <a:p>
            <a:pPr marL="342900" indent="-342900">
              <a:buAutoNum type="arabicPeriod" startAt="3"/>
            </a:pPr>
            <a:r>
              <a:rPr lang="en-US" sz="2400" b="1" dirty="0" smtClean="0">
                <a:solidFill>
                  <a:srgbClr val="C00000"/>
                </a:solidFill>
              </a:rPr>
              <a:t>Down Side Shown Consignment Details and Receiver details .</a:t>
            </a:r>
          </a:p>
          <a:p>
            <a:pPr marL="342900" indent="-342900">
              <a:buAutoNum type="arabicPeriod" startAt="3"/>
            </a:pPr>
            <a:endParaRPr lang="en-US" sz="2400" b="1" dirty="0" smtClean="0">
              <a:solidFill>
                <a:srgbClr val="C00000"/>
              </a:solidFill>
            </a:endParaRPr>
          </a:p>
          <a:p>
            <a:pPr marL="69850" indent="-69850"/>
            <a:r>
              <a:rPr lang="en-US" sz="2400" b="1" dirty="0" smtClean="0">
                <a:ln w="10541" cmpd="sng">
                  <a:solidFill>
                    <a:schemeClr val="accent1">
                      <a:shade val="88000"/>
                      <a:satMod val="110000"/>
                    </a:schemeClr>
                  </a:solidFill>
                  <a:prstDash val="solid"/>
                </a:ln>
                <a:gradFill>
                  <a:gsLst>
                    <a:gs pos="0">
                      <a:schemeClr val="accent1">
                        <a:tint val="40000"/>
                        <a:satMod val="250000"/>
                      </a:schemeClr>
                    </a:gs>
                    <a:gs pos="9000">
                      <a:schemeClr val="accent1">
                        <a:tint val="52000"/>
                        <a:satMod val="300000"/>
                      </a:schemeClr>
                    </a:gs>
                    <a:gs pos="50000">
                      <a:schemeClr val="accent1">
                        <a:shade val="20000"/>
                        <a:satMod val="300000"/>
                      </a:schemeClr>
                    </a:gs>
                    <a:gs pos="79000">
                      <a:schemeClr val="accent1">
                        <a:tint val="52000"/>
                        <a:satMod val="300000"/>
                      </a:schemeClr>
                    </a:gs>
                    <a:gs pos="100000">
                      <a:schemeClr val="accent1">
                        <a:tint val="40000"/>
                        <a:satMod val="250000"/>
                      </a:schemeClr>
                    </a:gs>
                  </a:gsLst>
                  <a:lin ang="5400000"/>
                </a:gradFill>
              </a:rPr>
              <a:t>Information : - </a:t>
            </a:r>
            <a:r>
              <a:rPr lang="en-US" sz="2400" b="1" dirty="0" smtClean="0">
                <a:solidFill>
                  <a:srgbClr val="C00000"/>
                </a:solidFill>
              </a:rPr>
              <a:t>If Want to Resend the Consignment It will be Chargeable If Consignment Non-Dox .</a:t>
            </a:r>
            <a:r>
              <a:rPr lang="en-US" sz="2400" b="1" dirty="0" smtClean="0"/>
              <a:t>  </a:t>
            </a:r>
            <a:endParaRPr lang="en-US" sz="2400" b="1" dirty="0" smtClean="0">
              <a:ln w="10541" cmpd="sng">
                <a:solidFill>
                  <a:schemeClr val="accent1">
                    <a:shade val="88000"/>
                    <a:satMod val="110000"/>
                  </a:schemeClr>
                </a:solidFill>
                <a:prstDash val="solid"/>
              </a:ln>
              <a:gradFill>
                <a:gsLst>
                  <a:gs pos="0">
                    <a:schemeClr val="accent1">
                      <a:tint val="40000"/>
                      <a:satMod val="250000"/>
                    </a:schemeClr>
                  </a:gs>
                  <a:gs pos="9000">
                    <a:schemeClr val="accent1">
                      <a:tint val="52000"/>
                      <a:satMod val="300000"/>
                    </a:schemeClr>
                  </a:gs>
                  <a:gs pos="50000">
                    <a:schemeClr val="accent1">
                      <a:shade val="20000"/>
                      <a:satMod val="300000"/>
                    </a:schemeClr>
                  </a:gs>
                  <a:gs pos="79000">
                    <a:schemeClr val="accent1">
                      <a:tint val="52000"/>
                      <a:satMod val="300000"/>
                    </a:schemeClr>
                  </a:gs>
                  <a:gs pos="100000">
                    <a:schemeClr val="accent1">
                      <a:tint val="40000"/>
                      <a:satMod val="250000"/>
                    </a:schemeClr>
                  </a:gs>
                </a:gsLst>
                <a:lin ang="5400000"/>
              </a:gradFill>
            </a:endParaRPr>
          </a:p>
          <a:p>
            <a:endParaRPr lang="en-US" sz="2400" b="1" dirty="0"/>
          </a:p>
        </p:txBody>
      </p:sp>
      <p:pic>
        <p:nvPicPr>
          <p:cNvPr id="18434" name="Picture 2"/>
          <p:cNvPicPr>
            <a:picLocks noGrp="1" noChangeAspect="1" noChangeArrowheads="1"/>
          </p:cNvPicPr>
          <p:nvPr>
            <p:ph idx="1"/>
          </p:nvPr>
        </p:nvPicPr>
        <p:blipFill>
          <a:blip r:embed="rId2"/>
          <a:srcRect/>
          <a:stretch>
            <a:fillRect/>
          </a:stretch>
        </p:blipFill>
        <p:spPr bwMode="auto">
          <a:xfrm>
            <a:off x="3505200" y="1371600"/>
            <a:ext cx="5638800" cy="5486399"/>
          </a:xfrm>
          <a:prstGeom prst="rect">
            <a:avLst/>
          </a:prstGeom>
          <a:noFill/>
          <a:ln w="9525">
            <a:noFill/>
            <a:miter lim="800000"/>
            <a:headEnd/>
            <a:tailEnd/>
          </a:ln>
          <a:effectLst/>
        </p:spPr>
      </p:pic>
      <p:sp>
        <p:nvSpPr>
          <p:cNvPr id="6" name="Rectangle 5"/>
          <p:cNvSpPr/>
          <p:nvPr/>
        </p:nvSpPr>
        <p:spPr>
          <a:xfrm>
            <a:off x="3505200" y="0"/>
            <a:ext cx="5638800" cy="1295400"/>
          </a:xfrm>
          <a:prstGeom prst="rect">
            <a:avLst/>
          </a:prstGeom>
          <a:solidFill>
            <a:schemeClr val="accent2">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4000" b="1" cap="all" dirty="0" smtClean="0">
                <a:ln w="0"/>
                <a:solidFill>
                  <a:srgbClr val="FFFF00"/>
                </a:solidFill>
                <a:effectLst>
                  <a:reflection blurRad="12700" stA="50000" endPos="50000" dist="5000" dir="5400000" sy="-100000" rotWithShape="0"/>
                </a:effectLst>
              </a:rPr>
              <a:t>RESEND</a:t>
            </a:r>
            <a:r>
              <a:rPr lang="en-US" b="1" cap="all" dirty="0" smtClean="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rPr>
              <a:t> </a:t>
            </a:r>
            <a:endParaRPr lang="en-US" b="1" cap="all" dirty="0">
              <a:ln w="0"/>
              <a:gradFill flip="none">
                <a:gsLst>
                  <a:gs pos="0">
                    <a:schemeClr val="accent1">
                      <a:tint val="75000"/>
                      <a:shade val="75000"/>
                      <a:satMod val="170000"/>
                    </a:schemeClr>
                  </a:gs>
                  <a:gs pos="49000">
                    <a:schemeClr val="accent1">
                      <a:tint val="88000"/>
                      <a:shade val="65000"/>
                      <a:satMod val="172000"/>
                    </a:schemeClr>
                  </a:gs>
                  <a:gs pos="50000">
                    <a:schemeClr val="accent1">
                      <a:shade val="65000"/>
                      <a:satMod val="130000"/>
                    </a:schemeClr>
                  </a:gs>
                  <a:gs pos="92000">
                    <a:schemeClr val="accent1">
                      <a:shade val="50000"/>
                      <a:satMod val="120000"/>
                    </a:schemeClr>
                  </a:gs>
                  <a:gs pos="100000">
                    <a:schemeClr val="accent1">
                      <a:shade val="48000"/>
                      <a:satMod val="120000"/>
                    </a:schemeClr>
                  </a:gs>
                </a:gsLst>
                <a:lin ang="5400000"/>
              </a:gradFill>
              <a:effectLst>
                <a:reflection blurRad="12700" stA="50000" endPos="50000" dist="5000" dir="5400000" sy="-100000" rotWithShape="0"/>
              </a:effectLst>
            </a:endParaRPr>
          </a:p>
        </p:txBody>
      </p:sp>
    </p:spTree>
  </p:cSld>
  <p:clrMapOvr>
    <a:masterClrMapping/>
  </p:clrMapOvr>
  <p:timing>
    <p:tnLst>
      <p:par>
        <p:cTn id="1" dur="indefinite" restart="never" nodeType="tmRoot"/>
      </p:par>
    </p:tnLst>
  </p:timing>
</p:sld>
</file>

<file path=ppt/slides/slide6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465513" cy="1435100"/>
          </a:xfrm>
          <a:solidFill>
            <a:schemeClr val="accent5">
              <a:lumMod val="40000"/>
              <a:lumOff val="60000"/>
            </a:schemeClr>
          </a:solidFill>
        </p:spPr>
        <p:txBody>
          <a:bodyPr>
            <a:noAutofit/>
          </a:bodyPr>
          <a:lstStyle/>
          <a:p>
            <a:r>
              <a:rPr lang="en-US" sz="3200" dirty="0" smtClean="0">
                <a:ln w="1905"/>
                <a:solidFill>
                  <a:srgbClr val="C00000"/>
                </a:solidFill>
                <a:effectLst>
                  <a:innerShdw blurRad="69850" dist="43180" dir="5400000">
                    <a:srgbClr val="000000">
                      <a:alpha val="65000"/>
                    </a:srgbClr>
                  </a:innerShdw>
                </a:effectLst>
              </a:rPr>
              <a:t>How to use the R.T.O complaint Form </a:t>
            </a:r>
            <a:endParaRPr lang="en-US" sz="3200" dirty="0">
              <a:solidFill>
                <a:srgbClr val="C00000"/>
              </a:solidFill>
            </a:endParaRPr>
          </a:p>
        </p:txBody>
      </p:sp>
      <p:sp>
        <p:nvSpPr>
          <p:cNvPr id="4" name="Text Placeholder 3"/>
          <p:cNvSpPr>
            <a:spLocks noGrp="1"/>
          </p:cNvSpPr>
          <p:nvPr>
            <p:ph type="body" sz="half" idx="2"/>
          </p:nvPr>
        </p:nvSpPr>
        <p:spPr>
          <a:xfrm>
            <a:off x="0" y="1435100"/>
            <a:ext cx="3465513" cy="5422900"/>
          </a:xfrm>
        </p:spPr>
        <p:txBody>
          <a:bodyPr>
            <a:noAutofit/>
          </a:bodyPr>
          <a:lstStyle/>
          <a:p>
            <a:pPr marL="342900" indent="-342900">
              <a:buAutoNum type="arabicPeriod"/>
            </a:pPr>
            <a:r>
              <a:rPr lang="en-US" sz="2400" b="1" dirty="0" smtClean="0"/>
              <a:t>Header Side Consignment Number and Complainer details Required . </a:t>
            </a:r>
          </a:p>
          <a:p>
            <a:pPr marL="342900" indent="-342900">
              <a:buAutoNum type="arabicPeriod" startAt="3"/>
            </a:pPr>
            <a:r>
              <a:rPr lang="en-US" sz="2400" b="1" dirty="0" smtClean="0"/>
              <a:t>Down Side Shown Consignment Details and Receiver details .</a:t>
            </a:r>
          </a:p>
          <a:p>
            <a:pPr marL="342900" indent="-342900"/>
            <a:endParaRPr lang="en-US" sz="2400" b="1" dirty="0" smtClean="0"/>
          </a:p>
          <a:p>
            <a:pPr marL="342900" indent="-342900"/>
            <a:r>
              <a:rPr lang="en-US" sz="2400" b="1" dirty="0" smtClean="0">
                <a:ln w="10541" cmpd="sng">
                  <a:solidFill>
                    <a:schemeClr val="accent1">
                      <a:shade val="88000"/>
                      <a:satMod val="110000"/>
                    </a:schemeClr>
                  </a:solidFill>
                  <a:prstDash val="solid"/>
                </a:ln>
                <a:gradFill>
                  <a:gsLst>
                    <a:gs pos="0">
                      <a:schemeClr val="accent1">
                        <a:tint val="40000"/>
                        <a:satMod val="250000"/>
                      </a:schemeClr>
                    </a:gs>
                    <a:gs pos="9000">
                      <a:schemeClr val="accent1">
                        <a:tint val="52000"/>
                        <a:satMod val="300000"/>
                      </a:schemeClr>
                    </a:gs>
                    <a:gs pos="50000">
                      <a:schemeClr val="accent1">
                        <a:shade val="20000"/>
                        <a:satMod val="300000"/>
                      </a:schemeClr>
                    </a:gs>
                    <a:gs pos="79000">
                      <a:schemeClr val="accent1">
                        <a:tint val="52000"/>
                        <a:satMod val="300000"/>
                      </a:schemeClr>
                    </a:gs>
                    <a:gs pos="100000">
                      <a:schemeClr val="accent1">
                        <a:tint val="40000"/>
                        <a:satMod val="250000"/>
                      </a:schemeClr>
                    </a:gs>
                  </a:gsLst>
                  <a:lin ang="5400000"/>
                </a:gradFill>
              </a:rPr>
              <a:t>Information : </a:t>
            </a:r>
            <a:r>
              <a:rPr lang="en-US" sz="2400" b="1" dirty="0" smtClean="0">
                <a:ln w="10541" cmpd="sng">
                  <a:solidFill>
                    <a:schemeClr val="accent1">
                      <a:shade val="88000"/>
                      <a:satMod val="110000"/>
                    </a:schemeClr>
                  </a:solidFill>
                  <a:prstDash val="solid"/>
                </a:ln>
                <a:solidFill>
                  <a:srgbClr val="C00000"/>
                </a:solidFill>
              </a:rPr>
              <a:t> </a:t>
            </a:r>
            <a:r>
              <a:rPr lang="en-US" sz="2400" b="1" dirty="0" smtClean="0">
                <a:solidFill>
                  <a:srgbClr val="C00000"/>
                </a:solidFill>
              </a:rPr>
              <a:t>If Want to Resend the s/ment, </a:t>
            </a:r>
            <a:r>
              <a:rPr lang="en-US" sz="2400" b="1" dirty="0">
                <a:solidFill>
                  <a:srgbClr val="C00000"/>
                </a:solidFill>
              </a:rPr>
              <a:t>i</a:t>
            </a:r>
            <a:r>
              <a:rPr lang="en-US" sz="2400" b="1" dirty="0" smtClean="0">
                <a:solidFill>
                  <a:srgbClr val="C00000"/>
                </a:solidFill>
              </a:rPr>
              <a:t>t will be Chargeable if Consignment Non-Dox </a:t>
            </a:r>
            <a:endParaRPr lang="en-US" sz="2400" b="1" dirty="0" smtClean="0">
              <a:ln w="10541" cmpd="sng">
                <a:solidFill>
                  <a:schemeClr val="accent1">
                    <a:shade val="88000"/>
                    <a:satMod val="110000"/>
                  </a:schemeClr>
                </a:solidFill>
                <a:prstDash val="solid"/>
              </a:ln>
              <a:solidFill>
                <a:srgbClr val="C00000"/>
              </a:solidFill>
            </a:endParaRPr>
          </a:p>
          <a:p>
            <a:endParaRPr lang="en-US" sz="2000" dirty="0"/>
          </a:p>
        </p:txBody>
      </p:sp>
      <p:pic>
        <p:nvPicPr>
          <p:cNvPr id="19458" name="Picture 2"/>
          <p:cNvPicPr>
            <a:picLocks noGrp="1" noChangeAspect="1" noChangeArrowheads="1"/>
          </p:cNvPicPr>
          <p:nvPr>
            <p:ph idx="1"/>
          </p:nvPr>
        </p:nvPicPr>
        <p:blipFill>
          <a:blip r:embed="rId2"/>
          <a:srcRect/>
          <a:stretch>
            <a:fillRect/>
          </a:stretch>
        </p:blipFill>
        <p:spPr bwMode="auto">
          <a:xfrm>
            <a:off x="3429000" y="1371600"/>
            <a:ext cx="5715000" cy="5486401"/>
          </a:xfrm>
          <a:prstGeom prst="rect">
            <a:avLst/>
          </a:prstGeom>
          <a:noFill/>
          <a:ln w="9525">
            <a:solidFill>
              <a:schemeClr val="bg1"/>
            </a:solidFill>
            <a:miter lim="800000"/>
            <a:headEnd/>
            <a:tailEnd/>
          </a:ln>
          <a:effectLst/>
        </p:spPr>
      </p:pic>
      <p:sp>
        <p:nvSpPr>
          <p:cNvPr id="6" name="Rectangle 5"/>
          <p:cNvSpPr/>
          <p:nvPr/>
        </p:nvSpPr>
        <p:spPr>
          <a:xfrm>
            <a:off x="3505200" y="0"/>
            <a:ext cx="5638800" cy="1371600"/>
          </a:xfrm>
          <a:prstGeom prst="rect">
            <a:avLst/>
          </a:prstGeom>
          <a:solidFill>
            <a:schemeClr val="accent2">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4800" b="1" cap="all" dirty="0" err="1" smtClean="0">
                <a:ln w="0"/>
                <a:solidFill>
                  <a:srgbClr val="FFFF00"/>
                </a:solidFill>
                <a:effectLst>
                  <a:reflection blurRad="12700" stA="50000" endPos="50000" dist="5000" dir="5400000" sy="-100000" rotWithShape="0"/>
                </a:effectLst>
              </a:rPr>
              <a:t>rto</a:t>
            </a:r>
            <a:endParaRPr lang="en-US" sz="4800" b="1" cap="all" dirty="0">
              <a:ln w="0"/>
              <a:solidFill>
                <a:srgbClr val="FFFF00"/>
              </a:solidFill>
              <a:effectLst>
                <a:reflection blurRad="12700" stA="50000" endPos="50000" dist="5000" dir="5400000" sy="-100000" rotWithShape="0"/>
              </a:effectLst>
            </a:endParaRPr>
          </a:p>
        </p:txBody>
      </p:sp>
    </p:spTree>
  </p:cSld>
  <p:clrMapOvr>
    <a:masterClrMapping/>
  </p:clrMapOvr>
  <p:timing>
    <p:tnLst>
      <p:par>
        <p:cTn id="1" dur="indefinite" restart="never" nodeType="tmRoot"/>
      </p:par>
    </p:tnLst>
  </p:timing>
</p:sld>
</file>

<file path=ppt/slides/slide6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Title 1"/>
          <p:cNvSpPr>
            <a:spLocks noGrp="1"/>
          </p:cNvSpPr>
          <p:nvPr>
            <p:ph type="title"/>
          </p:nvPr>
        </p:nvSpPr>
        <p:spPr>
          <a:xfrm>
            <a:off x="0" y="0"/>
            <a:ext cx="3505200" cy="1447800"/>
          </a:xfrm>
          <a:solidFill>
            <a:schemeClr val="accent5">
              <a:lumMod val="40000"/>
              <a:lumOff val="60000"/>
            </a:schemeClr>
          </a:solidFill>
        </p:spPr>
        <p:txBody>
          <a:bodyPr>
            <a:noAutofit/>
          </a:bodyPr>
          <a:lstStyle/>
          <a:p>
            <a:r>
              <a:rPr lang="en-US" sz="3200" dirty="0" smtClean="0">
                <a:ln w="1905"/>
                <a:solidFill>
                  <a:srgbClr val="C00000"/>
                </a:solidFill>
                <a:effectLst>
                  <a:innerShdw blurRad="69850" dist="43180" dir="5400000">
                    <a:srgbClr val="000000">
                      <a:alpha val="65000"/>
                    </a:srgbClr>
                  </a:innerShdw>
                </a:effectLst>
              </a:rPr>
              <a:t>How to use the Track complaint Form </a:t>
            </a:r>
            <a:endParaRPr lang="en-US" sz="3200" dirty="0">
              <a:solidFill>
                <a:srgbClr val="C00000"/>
              </a:solidFill>
            </a:endParaRPr>
          </a:p>
        </p:txBody>
      </p:sp>
      <p:sp>
        <p:nvSpPr>
          <p:cNvPr id="4" name="Text Placeholder 3"/>
          <p:cNvSpPr>
            <a:spLocks noGrp="1"/>
          </p:cNvSpPr>
          <p:nvPr>
            <p:ph type="body" sz="half" idx="2"/>
          </p:nvPr>
        </p:nvSpPr>
        <p:spPr>
          <a:xfrm>
            <a:off x="152400" y="1447800"/>
            <a:ext cx="3465513" cy="5410200"/>
          </a:xfrm>
        </p:spPr>
        <p:txBody>
          <a:bodyPr>
            <a:normAutofit/>
          </a:bodyPr>
          <a:lstStyle/>
          <a:p>
            <a:endParaRPr lang="en-US" sz="2000" dirty="0" smtClean="0"/>
          </a:p>
          <a:p>
            <a:endParaRPr lang="en-US" sz="2000" dirty="0" smtClean="0"/>
          </a:p>
          <a:p>
            <a:r>
              <a:rPr lang="en-US" sz="2400" b="1" dirty="0" smtClean="0"/>
              <a:t>After Register the Complaint, </a:t>
            </a:r>
            <a:r>
              <a:rPr lang="en-US" sz="2400" b="1" dirty="0" smtClean="0">
                <a:ln w="1905"/>
                <a:gradFill>
                  <a:gsLst>
                    <a:gs pos="0">
                      <a:schemeClr val="accent6">
                        <a:shade val="20000"/>
                        <a:satMod val="200000"/>
                      </a:schemeClr>
                    </a:gs>
                    <a:gs pos="78000">
                      <a:schemeClr val="accent6">
                        <a:tint val="90000"/>
                        <a:shade val="89000"/>
                        <a:satMod val="220000"/>
                      </a:schemeClr>
                    </a:gs>
                    <a:gs pos="100000">
                      <a:schemeClr val="accent6">
                        <a:tint val="12000"/>
                        <a:satMod val="255000"/>
                      </a:schemeClr>
                    </a:gs>
                  </a:gsLst>
                  <a:lin ang="5400000"/>
                </a:gradFill>
                <a:effectLst>
                  <a:innerShdw blurRad="69850" dist="43180" dir="5400000">
                    <a:srgbClr val="000000">
                      <a:alpha val="65000"/>
                    </a:srgbClr>
                  </a:innerShdw>
                </a:effectLst>
              </a:rPr>
              <a:t>Insert The consignment or Complaint Number </a:t>
            </a:r>
            <a:r>
              <a:rPr lang="en-US" sz="2400" b="1" dirty="0" smtClean="0"/>
              <a:t>and can check the Complaint Status .  And If want to give some more information you can write In Remark/Comment .</a:t>
            </a:r>
          </a:p>
          <a:p>
            <a:endParaRPr lang="en-US" sz="2000" dirty="0"/>
          </a:p>
        </p:txBody>
      </p:sp>
      <p:sp>
        <p:nvSpPr>
          <p:cNvPr id="8" name="Rectangle 7"/>
          <p:cNvSpPr/>
          <p:nvPr/>
        </p:nvSpPr>
        <p:spPr>
          <a:xfrm>
            <a:off x="3505200" y="0"/>
            <a:ext cx="5638800" cy="1371600"/>
          </a:xfrm>
          <a:prstGeom prst="rect">
            <a:avLst/>
          </a:prstGeom>
          <a:solidFill>
            <a:schemeClr val="accent2">
              <a:lumMod val="75000"/>
            </a:schemeClr>
          </a:solidFill>
          <a:ln>
            <a:solidFill>
              <a:schemeClr val="tx1"/>
            </a:solidFill>
          </a:ln>
        </p:spPr>
        <p:style>
          <a:lnRef idx="2">
            <a:schemeClr val="accent1">
              <a:shade val="50000"/>
            </a:schemeClr>
          </a:lnRef>
          <a:fillRef idx="1">
            <a:schemeClr val="accent1"/>
          </a:fillRef>
          <a:effectRef idx="0">
            <a:schemeClr val="accent1"/>
          </a:effectRef>
          <a:fontRef idx="minor">
            <a:schemeClr val="lt1"/>
          </a:fontRef>
        </p:style>
        <p:txBody>
          <a:bodyPr rtlCol="0" anchor="ctr">
            <a:scene3d>
              <a:camera prst="orthographicFront">
                <a:rot lat="0" lon="0" rev="0"/>
              </a:camera>
              <a:lightRig rig="contrasting" dir="t">
                <a:rot lat="0" lon="0" rev="4500000"/>
              </a:lightRig>
            </a:scene3d>
            <a:sp3d contourW="6350" prstMaterial="metal">
              <a:bevelT w="127000" h="31750" prst="relaxedInset"/>
              <a:contourClr>
                <a:schemeClr val="accent1">
                  <a:shade val="75000"/>
                </a:schemeClr>
              </a:contourClr>
            </a:sp3d>
          </a:bodyPr>
          <a:lstStyle/>
          <a:p>
            <a:pPr algn="ctr"/>
            <a:r>
              <a:rPr lang="en-US" sz="4800" b="1" cap="all" dirty="0" smtClean="0">
                <a:ln w="0"/>
                <a:solidFill>
                  <a:srgbClr val="FFFF00"/>
                </a:solidFill>
                <a:effectLst>
                  <a:reflection blurRad="12700" stA="50000" endPos="50000" dist="5000" dir="5400000" sy="-100000" rotWithShape="0"/>
                </a:effectLst>
              </a:rPr>
              <a:t>Track complaint</a:t>
            </a:r>
            <a:endParaRPr lang="en-US" sz="4800" b="1" cap="all" dirty="0">
              <a:ln w="0"/>
              <a:solidFill>
                <a:srgbClr val="FFFF00"/>
              </a:solidFill>
              <a:effectLst>
                <a:reflection blurRad="12700" stA="50000" endPos="50000" dist="5000" dir="5400000" sy="-100000" rotWithShape="0"/>
              </a:effectLst>
            </a:endParaRPr>
          </a:p>
        </p:txBody>
      </p:sp>
      <p:pic>
        <p:nvPicPr>
          <p:cNvPr id="20486" name="Picture 6"/>
          <p:cNvPicPr>
            <a:picLocks noGrp="1" noChangeAspect="1" noChangeArrowheads="1"/>
          </p:cNvPicPr>
          <p:nvPr>
            <p:ph idx="1"/>
          </p:nvPr>
        </p:nvPicPr>
        <p:blipFill>
          <a:blip r:embed="rId2"/>
          <a:srcRect/>
          <a:stretch>
            <a:fillRect/>
          </a:stretch>
        </p:blipFill>
        <p:spPr bwMode="auto">
          <a:xfrm>
            <a:off x="3505200" y="1371600"/>
            <a:ext cx="5638800" cy="54864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6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67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914400" y="2133600"/>
            <a:ext cx="7848600" cy="1107996"/>
          </a:xfrm>
          <a:prstGeom prst="rect">
            <a:avLst/>
          </a:prstGeom>
        </p:spPr>
        <p:txBody>
          <a:bodyPr wrap="square">
            <a:spAutoFit/>
          </a:bodyPr>
          <a:lstStyle/>
          <a:p>
            <a:pPr algn="ctr">
              <a:defRPr/>
            </a:pPr>
            <a:r>
              <a:rPr lang="en-US" sz="6600" b="1" dirty="0" smtClean="0">
                <a:solidFill>
                  <a:srgbClr val="C00000"/>
                </a:solidFill>
                <a:latin typeface="Arial" pitchFamily="34" charset="0"/>
                <a:cs typeface="Arial" pitchFamily="34" charset="0"/>
              </a:rPr>
              <a:t>Dash Info	</a:t>
            </a:r>
          </a:p>
        </p:txBody>
      </p:sp>
    </p:spTree>
  </p:cSld>
  <p:clrMapOvr>
    <a:masterClrMapping/>
  </p:clrMapOvr>
  <p:timing>
    <p:tnLst>
      <p:par>
        <p:cTn id="1" dur="indefinite" restart="never" nodeType="tmRoot"/>
      </p:par>
    </p:tnLst>
  </p:timing>
</p:sld>
</file>

<file path=ppt/slides/slide6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68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Dash Info- Booking Information</a:t>
            </a:r>
            <a:endParaRPr lang="en-US" altLang="en-US" sz="4000" dirty="0" smtClean="0">
              <a:solidFill>
                <a:srgbClr val="C00000"/>
              </a:solidFill>
              <a:latin typeface="Arial" pitchFamily="34" charset="0"/>
              <a:cs typeface="Arial" pitchFamily="34" charset="0"/>
            </a:endParaRPr>
          </a:p>
        </p:txBody>
      </p:sp>
      <p:pic>
        <p:nvPicPr>
          <p:cNvPr id="13315" name="Picture 3"/>
          <p:cNvPicPr>
            <a:picLocks noChangeAspect="1" noChangeArrowheads="1"/>
          </p:cNvPicPr>
          <p:nvPr/>
        </p:nvPicPr>
        <p:blipFill>
          <a:blip r:embed="rId5"/>
          <a:srcRect/>
          <a:stretch>
            <a:fillRect/>
          </a:stretch>
        </p:blipFill>
        <p:spPr bwMode="auto">
          <a:xfrm>
            <a:off x="3209925" y="3949700"/>
            <a:ext cx="5619750" cy="2266950"/>
          </a:xfrm>
          <a:prstGeom prst="rect">
            <a:avLst/>
          </a:prstGeom>
          <a:noFill/>
          <a:ln w="9525">
            <a:noFill/>
            <a:miter lim="800000"/>
            <a:headEnd/>
            <a:tailEnd/>
          </a:ln>
          <a:effectLst/>
        </p:spPr>
      </p:pic>
      <p:pic>
        <p:nvPicPr>
          <p:cNvPr id="13316" name="Picture 4"/>
          <p:cNvPicPr>
            <a:picLocks noChangeAspect="1" noChangeArrowheads="1"/>
          </p:cNvPicPr>
          <p:nvPr/>
        </p:nvPicPr>
        <p:blipFill>
          <a:blip r:embed="rId6"/>
          <a:srcRect/>
          <a:stretch>
            <a:fillRect/>
          </a:stretch>
        </p:blipFill>
        <p:spPr bwMode="auto">
          <a:xfrm>
            <a:off x="1" y="685801"/>
            <a:ext cx="6019799" cy="3048000"/>
          </a:xfrm>
          <a:prstGeom prst="rect">
            <a:avLst/>
          </a:prstGeom>
          <a:noFill/>
          <a:ln w="9525">
            <a:noFill/>
            <a:miter lim="800000"/>
            <a:headEnd/>
            <a:tailEnd/>
          </a:ln>
          <a:effectLst/>
        </p:spPr>
      </p:pic>
      <p:sp>
        <p:nvSpPr>
          <p:cNvPr id="14" name="TextBox 13"/>
          <p:cNvSpPr txBox="1"/>
          <p:nvPr/>
        </p:nvSpPr>
        <p:spPr>
          <a:xfrm>
            <a:off x="6248400" y="1076816"/>
            <a:ext cx="2681784" cy="1569660"/>
          </a:xfrm>
          <a:prstGeom prst="rect">
            <a:avLst/>
          </a:prstGeom>
          <a:noFill/>
        </p:spPr>
        <p:txBody>
          <a:bodyPr wrap="square" rtlCol="0">
            <a:spAutoFit/>
          </a:bodyPr>
          <a:lstStyle/>
          <a:p>
            <a:r>
              <a:rPr lang="en-IN" sz="2400" dirty="0" smtClean="0">
                <a:solidFill>
                  <a:schemeClr val="tx2">
                    <a:lumMod val="50000"/>
                  </a:schemeClr>
                </a:solidFill>
              </a:rPr>
              <a:t>FR can take out Booking details for a single day or for any 7 days</a:t>
            </a:r>
          </a:p>
        </p:txBody>
      </p:sp>
      <p:sp>
        <p:nvSpPr>
          <p:cNvPr id="15" name="TextBox 14"/>
          <p:cNvSpPr txBox="1"/>
          <p:nvPr/>
        </p:nvSpPr>
        <p:spPr>
          <a:xfrm>
            <a:off x="685800" y="4358670"/>
            <a:ext cx="2179092" cy="1200329"/>
          </a:xfrm>
          <a:prstGeom prst="rect">
            <a:avLst/>
          </a:prstGeom>
          <a:noFill/>
        </p:spPr>
        <p:txBody>
          <a:bodyPr wrap="square" rtlCol="0">
            <a:spAutoFit/>
          </a:bodyPr>
          <a:lstStyle/>
          <a:p>
            <a:r>
              <a:rPr lang="en-IN" sz="2400" dirty="0" smtClean="0">
                <a:solidFill>
                  <a:schemeClr val="tx2">
                    <a:lumMod val="50000"/>
                  </a:schemeClr>
                </a:solidFill>
              </a:rPr>
              <a:t>Summary of Booking details for 7 days.</a:t>
            </a:r>
          </a:p>
        </p:txBody>
      </p:sp>
    </p:spTree>
  </p:cSld>
  <p:clrMapOvr>
    <a:masterClrMapping/>
  </p:clrMapOvr>
  <p:timing>
    <p:tnLst>
      <p:par>
        <p:cTn id="1" dur="indefinite" restart="never" nodeType="tmRoot"/>
      </p:par>
    </p:tnLst>
  </p:timing>
</p:sld>
</file>

<file path=ppt/slides/slide6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69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Dash Info- Booking Information</a:t>
            </a:r>
            <a:endParaRPr lang="en-US" altLang="en-US" sz="4000" dirty="0" smtClean="0">
              <a:solidFill>
                <a:srgbClr val="C00000"/>
              </a:solidFill>
              <a:latin typeface="Arial" pitchFamily="34" charset="0"/>
              <a:cs typeface="Arial" pitchFamily="34" charset="0"/>
            </a:endParaRPr>
          </a:p>
        </p:txBody>
      </p:sp>
      <p:pic>
        <p:nvPicPr>
          <p:cNvPr id="14338" name="Picture 2"/>
          <p:cNvPicPr>
            <a:picLocks noChangeAspect="1" noChangeArrowheads="1"/>
          </p:cNvPicPr>
          <p:nvPr/>
        </p:nvPicPr>
        <p:blipFill>
          <a:blip r:embed="rId5"/>
          <a:srcRect/>
          <a:stretch>
            <a:fillRect/>
          </a:stretch>
        </p:blipFill>
        <p:spPr bwMode="auto">
          <a:xfrm>
            <a:off x="228600" y="762000"/>
            <a:ext cx="6172200" cy="3086100"/>
          </a:xfrm>
          <a:prstGeom prst="rect">
            <a:avLst/>
          </a:prstGeom>
          <a:noFill/>
          <a:ln w="9525">
            <a:noFill/>
            <a:miter lim="800000"/>
            <a:headEnd/>
            <a:tailEnd/>
          </a:ln>
          <a:effectLst/>
        </p:spPr>
      </p:pic>
      <p:pic>
        <p:nvPicPr>
          <p:cNvPr id="14339" name="Picture 3"/>
          <p:cNvPicPr>
            <a:picLocks noChangeAspect="1" noChangeArrowheads="1"/>
          </p:cNvPicPr>
          <p:nvPr/>
        </p:nvPicPr>
        <p:blipFill>
          <a:blip r:embed="rId6"/>
          <a:srcRect/>
          <a:stretch>
            <a:fillRect/>
          </a:stretch>
        </p:blipFill>
        <p:spPr bwMode="auto">
          <a:xfrm>
            <a:off x="381000" y="3886200"/>
            <a:ext cx="6858000" cy="2590800"/>
          </a:xfrm>
          <a:prstGeom prst="rect">
            <a:avLst/>
          </a:prstGeom>
          <a:noFill/>
          <a:ln w="9525">
            <a:noFill/>
            <a:miter lim="800000"/>
            <a:headEnd/>
            <a:tailEnd/>
          </a:ln>
          <a:effectLst/>
        </p:spPr>
      </p:pic>
      <p:sp>
        <p:nvSpPr>
          <p:cNvPr id="14" name="TextBox 13"/>
          <p:cNvSpPr txBox="1"/>
          <p:nvPr/>
        </p:nvSpPr>
        <p:spPr>
          <a:xfrm>
            <a:off x="6759054" y="2799546"/>
            <a:ext cx="2179092" cy="830997"/>
          </a:xfrm>
          <a:prstGeom prst="rect">
            <a:avLst/>
          </a:prstGeom>
          <a:noFill/>
        </p:spPr>
        <p:txBody>
          <a:bodyPr wrap="square" rtlCol="0">
            <a:spAutoFit/>
          </a:bodyPr>
          <a:lstStyle/>
          <a:p>
            <a:r>
              <a:rPr lang="en-IN" sz="2400" dirty="0" smtClean="0">
                <a:solidFill>
                  <a:schemeClr val="tx2">
                    <a:lumMod val="50000"/>
                  </a:schemeClr>
                </a:solidFill>
              </a:rPr>
              <a:t>S/ment wise Booking detail</a:t>
            </a:r>
          </a:p>
        </p:txBody>
      </p:sp>
    </p:spTree>
  </p:cSld>
  <p:clrMapOvr>
    <a:masterClrMapping/>
  </p:clrMapOvr>
  <p:timing>
    <p:tnLst>
      <p:par>
        <p:cTn id="1" dur="indefinite" restart="never" nodeType="tmRoot"/>
      </p:par>
    </p:tnLst>
  </p:timing>
</p:sld>
</file>

<file path=ppt/slides/slide7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Dash Info- Load Information</a:t>
            </a:r>
            <a:endParaRPr lang="en-US" altLang="en-US" sz="4000" dirty="0" smtClean="0">
              <a:solidFill>
                <a:srgbClr val="C00000"/>
              </a:solidFill>
              <a:latin typeface="Arial" pitchFamily="34" charset="0"/>
              <a:cs typeface="Arial" pitchFamily="34" charset="0"/>
            </a:endParaRPr>
          </a:p>
        </p:txBody>
      </p:sp>
      <p:pic>
        <p:nvPicPr>
          <p:cNvPr id="15363" name="Picture 3"/>
          <p:cNvPicPr>
            <a:picLocks noChangeAspect="1" noChangeArrowheads="1"/>
          </p:cNvPicPr>
          <p:nvPr/>
        </p:nvPicPr>
        <p:blipFill>
          <a:blip r:embed="rId5"/>
          <a:srcRect/>
          <a:stretch>
            <a:fillRect/>
          </a:stretch>
        </p:blipFill>
        <p:spPr bwMode="auto">
          <a:xfrm>
            <a:off x="126242" y="2133600"/>
            <a:ext cx="8957733" cy="3505200"/>
          </a:xfrm>
          <a:prstGeom prst="rect">
            <a:avLst/>
          </a:prstGeom>
          <a:noFill/>
          <a:ln w="9525">
            <a:noFill/>
            <a:miter lim="800000"/>
            <a:headEnd/>
            <a:tailEnd/>
          </a:ln>
          <a:effectLst/>
        </p:spPr>
      </p:pic>
      <p:sp>
        <p:nvSpPr>
          <p:cNvPr id="14" name="TextBox 13"/>
          <p:cNvSpPr txBox="1"/>
          <p:nvPr/>
        </p:nvSpPr>
        <p:spPr>
          <a:xfrm>
            <a:off x="609599" y="1208964"/>
            <a:ext cx="7717653" cy="830997"/>
          </a:xfrm>
          <a:prstGeom prst="rect">
            <a:avLst/>
          </a:prstGeom>
          <a:noFill/>
        </p:spPr>
        <p:txBody>
          <a:bodyPr wrap="square" rtlCol="0">
            <a:spAutoFit/>
          </a:bodyPr>
          <a:lstStyle/>
          <a:p>
            <a:r>
              <a:rPr lang="en-IN" sz="2400" dirty="0" smtClean="0">
                <a:solidFill>
                  <a:schemeClr val="tx2">
                    <a:lumMod val="50000"/>
                  </a:schemeClr>
                </a:solidFill>
              </a:rPr>
              <a:t>FR can take out the Summary or details of the S/ments received for Delivery</a:t>
            </a:r>
          </a:p>
        </p:txBody>
      </p:sp>
    </p:spTree>
  </p:cSld>
  <p:clrMapOvr>
    <a:masterClrMapping/>
  </p:clrMapOvr>
  <p:timing>
    <p:tnLst>
      <p:par>
        <p:cTn id="1" dur="indefinite" restart="never" nodeType="tmRoot"/>
      </p:par>
    </p:tnLst>
  </p:timing>
</p:sld>
</file>

<file path=ppt/slides/slide7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1828800"/>
            <a:ext cx="7848600" cy="2554545"/>
          </a:xfrm>
          <a:prstGeom prst="rect">
            <a:avLst/>
          </a:prstGeom>
        </p:spPr>
        <p:txBody>
          <a:bodyPr wrap="square">
            <a:spAutoFit/>
          </a:bodyPr>
          <a:lstStyle/>
          <a:p>
            <a:pPr algn="ctr">
              <a:defRPr/>
            </a:pPr>
            <a:r>
              <a:rPr lang="en-US" sz="8000" b="1" dirty="0" smtClean="0">
                <a:solidFill>
                  <a:srgbClr val="C00000"/>
                </a:solidFill>
                <a:latin typeface="Arial" pitchFamily="34" charset="0"/>
                <a:cs typeface="Arial" pitchFamily="34" charset="0"/>
              </a:rPr>
              <a:t>BILLS Download</a:t>
            </a:r>
          </a:p>
        </p:txBody>
      </p:sp>
    </p:spTree>
  </p:cSld>
  <p:clrMapOvr>
    <a:masterClrMapping/>
  </p:clrMapOvr>
  <p:timing>
    <p:tnLst>
      <p:par>
        <p:cTn id="1" dur="indefinite" restart="never" nodeType="tmRoot"/>
      </p:par>
    </p:tnLst>
  </p:timing>
</p:sld>
</file>

<file path=ppt/slides/slide7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859311" y="179458"/>
            <a:ext cx="7543800" cy="707886"/>
          </a:xfrm>
          <a:prstGeom prst="rect">
            <a:avLst/>
          </a:prstGeom>
          <a:noFill/>
        </p:spPr>
        <p:txBody>
          <a:bodyPr wrap="square" rtlCol="0">
            <a:spAutoFit/>
          </a:bodyPr>
          <a:lstStyle/>
          <a:p>
            <a:pPr algn="ctr"/>
            <a:r>
              <a:rPr lang="en-US" altLang="en-US" sz="4000" b="1" dirty="0" smtClean="0">
                <a:solidFill>
                  <a:srgbClr val="C00000"/>
                </a:solidFill>
              </a:rPr>
              <a:t>Download BA Bill</a:t>
            </a:r>
            <a:endParaRPr lang="en-US" altLang="en-US" sz="4000" dirty="0" smtClean="0">
              <a:solidFill>
                <a:srgbClr val="C00000"/>
              </a:solidFill>
              <a:latin typeface="Arial" pitchFamily="34" charset="0"/>
              <a:cs typeface="Arial" pitchFamily="34" charset="0"/>
            </a:endParaRPr>
          </a:p>
        </p:txBody>
      </p:sp>
      <p:pic>
        <p:nvPicPr>
          <p:cNvPr id="14" name="Picture 2"/>
          <p:cNvPicPr>
            <a:picLocks noChangeAspect="1" noChangeArrowheads="1"/>
          </p:cNvPicPr>
          <p:nvPr/>
        </p:nvPicPr>
        <p:blipFill>
          <a:blip r:embed="rId5"/>
          <a:srcRect/>
          <a:stretch>
            <a:fillRect/>
          </a:stretch>
        </p:blipFill>
        <p:spPr bwMode="auto">
          <a:xfrm>
            <a:off x="194622" y="1600200"/>
            <a:ext cx="8873178" cy="396240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7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2125" y="206718"/>
            <a:ext cx="7543800" cy="707886"/>
          </a:xfrm>
          <a:prstGeom prst="rect">
            <a:avLst/>
          </a:prstGeom>
          <a:noFill/>
        </p:spPr>
        <p:txBody>
          <a:bodyPr wrap="square" rtlCol="0">
            <a:spAutoFit/>
          </a:bodyPr>
          <a:lstStyle/>
          <a:p>
            <a:pPr algn="ctr"/>
            <a:r>
              <a:rPr lang="en-US" altLang="en-US" sz="4000" b="1" dirty="0" smtClean="0">
                <a:solidFill>
                  <a:srgbClr val="C00000"/>
                </a:solidFill>
              </a:rPr>
              <a:t>Download Freight Bill</a:t>
            </a:r>
            <a:endParaRPr lang="en-US" altLang="en-US" sz="4000" dirty="0" smtClean="0">
              <a:solidFill>
                <a:srgbClr val="C00000"/>
              </a:solidFill>
              <a:latin typeface="Arial" pitchFamily="34" charset="0"/>
              <a:cs typeface="Arial" pitchFamily="34" charset="0"/>
            </a:endParaRPr>
          </a:p>
        </p:txBody>
      </p:sp>
      <p:pic>
        <p:nvPicPr>
          <p:cNvPr id="1026" name="Picture 2"/>
          <p:cNvPicPr>
            <a:picLocks noChangeAspect="1" noChangeArrowheads="1"/>
          </p:cNvPicPr>
          <p:nvPr/>
        </p:nvPicPr>
        <p:blipFill>
          <a:blip r:embed="rId5"/>
          <a:srcRect/>
          <a:stretch>
            <a:fillRect/>
          </a:stretch>
        </p:blipFill>
        <p:spPr bwMode="auto">
          <a:xfrm>
            <a:off x="607325" y="1309721"/>
            <a:ext cx="7848600" cy="464164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7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800100" y="126686"/>
            <a:ext cx="7543800" cy="707886"/>
          </a:xfrm>
          <a:prstGeom prst="rect">
            <a:avLst/>
          </a:prstGeom>
          <a:noFill/>
        </p:spPr>
        <p:txBody>
          <a:bodyPr wrap="square" rtlCol="0">
            <a:spAutoFit/>
          </a:bodyPr>
          <a:lstStyle/>
          <a:p>
            <a:pPr algn="ctr"/>
            <a:r>
              <a:rPr lang="en-US" altLang="en-US" sz="4000" b="1" dirty="0" smtClean="0">
                <a:solidFill>
                  <a:srgbClr val="C00000"/>
                </a:solidFill>
              </a:rPr>
              <a:t>Download Freight Bill</a:t>
            </a:r>
          </a:p>
        </p:txBody>
      </p:sp>
      <p:pic>
        <p:nvPicPr>
          <p:cNvPr id="2050" name="Picture 2"/>
          <p:cNvPicPr>
            <a:picLocks noChangeAspect="1" noChangeArrowheads="1"/>
          </p:cNvPicPr>
          <p:nvPr/>
        </p:nvPicPr>
        <p:blipFill>
          <a:blip r:embed="rId5"/>
          <a:srcRect/>
          <a:stretch>
            <a:fillRect/>
          </a:stretch>
        </p:blipFill>
        <p:spPr bwMode="auto">
          <a:xfrm>
            <a:off x="457200" y="872103"/>
            <a:ext cx="7772400" cy="5323910"/>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7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783453" y="130315"/>
            <a:ext cx="7543800" cy="707886"/>
          </a:xfrm>
          <a:prstGeom prst="rect">
            <a:avLst/>
          </a:prstGeom>
          <a:noFill/>
        </p:spPr>
        <p:txBody>
          <a:bodyPr wrap="square" rtlCol="0">
            <a:spAutoFit/>
          </a:bodyPr>
          <a:lstStyle/>
          <a:p>
            <a:pPr algn="ctr"/>
            <a:r>
              <a:rPr lang="en-US" altLang="en-US" sz="4000" b="1" dirty="0" smtClean="0">
                <a:solidFill>
                  <a:srgbClr val="C00000"/>
                </a:solidFill>
              </a:rPr>
              <a:t>Download Stationery Bill</a:t>
            </a:r>
            <a:endParaRPr lang="en-US" altLang="en-US" sz="4000" dirty="0" smtClean="0">
              <a:solidFill>
                <a:srgbClr val="C00000"/>
              </a:solidFill>
              <a:latin typeface="Arial" pitchFamily="34" charset="0"/>
              <a:cs typeface="Arial" pitchFamily="34" charset="0"/>
            </a:endParaRPr>
          </a:p>
        </p:txBody>
      </p:sp>
      <p:pic>
        <p:nvPicPr>
          <p:cNvPr id="15" name="Picture 14"/>
          <p:cNvPicPr>
            <a:picLocks noChangeAspect="1"/>
          </p:cNvPicPr>
          <p:nvPr/>
        </p:nvPicPr>
        <p:blipFill>
          <a:blip r:embed="rId5"/>
          <a:stretch>
            <a:fillRect/>
          </a:stretch>
        </p:blipFill>
        <p:spPr>
          <a:xfrm>
            <a:off x="457200" y="1528763"/>
            <a:ext cx="8429625" cy="3724275"/>
          </a:xfrm>
          <a:prstGeom prst="rect">
            <a:avLst/>
          </a:prstGeom>
        </p:spPr>
      </p:pic>
    </p:spTree>
  </p:cSld>
  <p:clrMapOvr>
    <a:masterClrMapping/>
  </p:clrMapOvr>
  <p:timing>
    <p:tnLst>
      <p:par>
        <p:cTn id="1" dur="indefinite" restart="never" nodeType="tmRoot"/>
      </p:par>
    </p:tnLst>
  </p:timing>
</p:sld>
</file>

<file path=ppt/slides/slide7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783453" y="266700"/>
            <a:ext cx="7543800" cy="707886"/>
          </a:xfrm>
          <a:prstGeom prst="rect">
            <a:avLst/>
          </a:prstGeom>
          <a:noFill/>
        </p:spPr>
        <p:txBody>
          <a:bodyPr wrap="square" rtlCol="0">
            <a:spAutoFit/>
          </a:bodyPr>
          <a:lstStyle/>
          <a:p>
            <a:pPr algn="ctr"/>
            <a:r>
              <a:rPr lang="en-US" altLang="en-US" sz="4000" b="1" dirty="0" smtClean="0">
                <a:solidFill>
                  <a:srgbClr val="C00000"/>
                </a:solidFill>
              </a:rPr>
              <a:t>Download Stationery Bill</a:t>
            </a:r>
          </a:p>
        </p:txBody>
      </p:sp>
      <p:pic>
        <p:nvPicPr>
          <p:cNvPr id="14" name="Picture 13"/>
          <p:cNvPicPr>
            <a:picLocks noChangeAspect="1"/>
          </p:cNvPicPr>
          <p:nvPr/>
        </p:nvPicPr>
        <p:blipFill>
          <a:blip r:embed="rId5"/>
          <a:stretch>
            <a:fillRect/>
          </a:stretch>
        </p:blipFill>
        <p:spPr>
          <a:xfrm>
            <a:off x="457200" y="1752600"/>
            <a:ext cx="8382000" cy="4200525"/>
          </a:xfrm>
          <a:prstGeom prst="rect">
            <a:avLst/>
          </a:prstGeom>
        </p:spPr>
      </p:pic>
    </p:spTree>
  </p:cSld>
  <p:clrMapOvr>
    <a:masterClrMapping/>
  </p:clrMapOvr>
  <p:timing>
    <p:tnLst>
      <p:par>
        <p:cTn id="1" dur="indefinite" restart="never" nodeType="tmRoot"/>
      </p:par>
    </p:tnLst>
  </p:timing>
</p:sld>
</file>

<file path=ppt/slides/slide7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810749" y="179458"/>
            <a:ext cx="7543800" cy="707886"/>
          </a:xfrm>
          <a:prstGeom prst="rect">
            <a:avLst/>
          </a:prstGeom>
          <a:noFill/>
        </p:spPr>
        <p:txBody>
          <a:bodyPr wrap="square" rtlCol="0">
            <a:spAutoFit/>
          </a:bodyPr>
          <a:lstStyle/>
          <a:p>
            <a:pPr algn="ctr"/>
            <a:r>
              <a:rPr lang="en-US" altLang="en-US" sz="4000" b="1" dirty="0" smtClean="0">
                <a:solidFill>
                  <a:srgbClr val="C00000"/>
                </a:solidFill>
              </a:rPr>
              <a:t>Download Stationery Bill</a:t>
            </a:r>
          </a:p>
        </p:txBody>
      </p:sp>
      <p:pic>
        <p:nvPicPr>
          <p:cNvPr id="15" name="Picture 14"/>
          <p:cNvPicPr>
            <a:picLocks noChangeAspect="1"/>
          </p:cNvPicPr>
          <p:nvPr/>
        </p:nvPicPr>
        <p:blipFill>
          <a:blip r:embed="rId5"/>
          <a:stretch>
            <a:fillRect/>
          </a:stretch>
        </p:blipFill>
        <p:spPr>
          <a:xfrm>
            <a:off x="685800" y="1140359"/>
            <a:ext cx="7447903" cy="5383431"/>
          </a:xfrm>
          <a:prstGeom prst="rect">
            <a:avLst/>
          </a:prstGeom>
        </p:spPr>
      </p:pic>
    </p:spTree>
  </p:cSld>
  <p:clrMapOvr>
    <a:masterClrMapping/>
  </p:clrMapOvr>
  <p:timing>
    <p:tnLst>
      <p:par>
        <p:cTn id="1" dur="indefinite" restart="never" nodeType="tmRoot"/>
      </p:par>
    </p:tnLst>
  </p:timing>
</p:sld>
</file>

<file path=ppt/slides/slide7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78</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800100" y="146980"/>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5" name="Picture 1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4692" y="1246908"/>
            <a:ext cx="8870867" cy="4925292"/>
          </a:xfrm>
          <a:prstGeom prst="rect">
            <a:avLst/>
          </a:prstGeom>
        </p:spPr>
      </p:pic>
    </p:spTree>
    <p:extLst>
      <p:ext uri="{BB962C8B-B14F-4D97-AF65-F5344CB8AC3E}">
        <p14:creationId xmlns:p14="http://schemas.microsoft.com/office/powerpoint/2010/main" val="4251127403"/>
      </p:ext>
    </p:extLst>
  </p:cSld>
  <p:clrMapOvr>
    <a:masterClrMapping/>
  </p:clrMapOvr>
  <p:timing>
    <p:tnLst>
      <p:par>
        <p:cTn id="1" dur="indefinite" restart="never" nodeType="tmRoot"/>
      </p:par>
    </p:tnLst>
  </p:timing>
</p:sld>
</file>

<file path=ppt/slides/slide7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79</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4" name="Picture 1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4691" y="999754"/>
            <a:ext cx="8888681" cy="4916385"/>
          </a:xfrm>
          <a:prstGeom prst="rect">
            <a:avLst/>
          </a:prstGeom>
        </p:spPr>
      </p:pic>
    </p:spTree>
    <p:extLst>
      <p:ext uri="{BB962C8B-B14F-4D97-AF65-F5344CB8AC3E}">
        <p14:creationId xmlns:p14="http://schemas.microsoft.com/office/powerpoint/2010/main" val="594204337"/>
      </p:ext>
    </p:extLst>
  </p:cSld>
  <p:clrMapOvr>
    <a:masterClrMapping/>
  </p:clrMapOvr>
  <p:timing>
    <p:tnLst>
      <p:par>
        <p:cTn id="1" dur="indefinite" restart="never" nodeType="tmRoot"/>
      </p:par>
    </p:tnLst>
  </p:timing>
</p:sld>
</file>

<file path=ppt/slides/slide8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80</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5" name="Picture 1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15785" y="981941"/>
            <a:ext cx="8879774" cy="4907478"/>
          </a:xfrm>
          <a:prstGeom prst="rect">
            <a:avLst/>
          </a:prstGeom>
        </p:spPr>
      </p:pic>
    </p:spTree>
    <p:extLst>
      <p:ext uri="{BB962C8B-B14F-4D97-AF65-F5344CB8AC3E}">
        <p14:creationId xmlns:p14="http://schemas.microsoft.com/office/powerpoint/2010/main" val="158680442"/>
      </p:ext>
    </p:extLst>
  </p:cSld>
  <p:clrMapOvr>
    <a:masterClrMapping/>
  </p:clrMapOvr>
  <p:timing>
    <p:tnLst>
      <p:par>
        <p:cTn id="1" dur="indefinite" restart="never" nodeType="tmRoot"/>
      </p:par>
    </p:tnLst>
  </p:timing>
</p:sld>
</file>

<file path=ppt/slides/slide8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81</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4" name="Picture 1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15784" y="981941"/>
            <a:ext cx="8897588" cy="4898572"/>
          </a:xfrm>
          <a:prstGeom prst="rect">
            <a:avLst/>
          </a:prstGeom>
        </p:spPr>
      </p:pic>
    </p:spTree>
    <p:extLst>
      <p:ext uri="{BB962C8B-B14F-4D97-AF65-F5344CB8AC3E}">
        <p14:creationId xmlns:p14="http://schemas.microsoft.com/office/powerpoint/2010/main" val="1097481692"/>
      </p:ext>
    </p:extLst>
  </p:cSld>
  <p:clrMapOvr>
    <a:masterClrMapping/>
  </p:clrMapOvr>
  <p:timing>
    <p:tnLst>
      <p:par>
        <p:cTn id="1" dur="indefinite" restart="never" nodeType="tmRoot"/>
      </p:par>
    </p:tnLst>
  </p:timing>
</p:sld>
</file>

<file path=ppt/slides/slide8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82</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5" name="Picture 1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42504" y="990847"/>
            <a:ext cx="8879774" cy="4880759"/>
          </a:xfrm>
          <a:prstGeom prst="rect">
            <a:avLst/>
          </a:prstGeom>
        </p:spPr>
      </p:pic>
    </p:spTree>
    <p:extLst>
      <p:ext uri="{BB962C8B-B14F-4D97-AF65-F5344CB8AC3E}">
        <p14:creationId xmlns:p14="http://schemas.microsoft.com/office/powerpoint/2010/main" val="2970967846"/>
      </p:ext>
    </p:extLst>
  </p:cSld>
  <p:clrMapOvr>
    <a:masterClrMapping/>
  </p:clrMapOvr>
  <p:timing>
    <p:tnLst>
      <p:par>
        <p:cTn id="1" dur="indefinite" restart="never" nodeType="tmRoot"/>
      </p:par>
    </p:tnLst>
  </p:timing>
</p:sld>
</file>

<file path=ppt/slides/slide8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83</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4" name="Picture 13"/>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24691" y="981941"/>
            <a:ext cx="8906493" cy="4871852"/>
          </a:xfrm>
          <a:prstGeom prst="rect">
            <a:avLst/>
          </a:prstGeom>
        </p:spPr>
      </p:pic>
    </p:spTree>
    <p:extLst>
      <p:ext uri="{BB962C8B-B14F-4D97-AF65-F5344CB8AC3E}">
        <p14:creationId xmlns:p14="http://schemas.microsoft.com/office/powerpoint/2010/main" val="1814474918"/>
      </p:ext>
    </p:extLst>
  </p:cSld>
  <p:clrMapOvr>
    <a:masterClrMapping/>
  </p:clrMapOvr>
  <p:timing>
    <p:tnLst>
      <p:par>
        <p:cTn id="1" dur="indefinite" restart="never" nodeType="tmRoot"/>
      </p:par>
    </p:tnLst>
  </p:timing>
</p:sld>
</file>

<file path=ppt/slides/slide8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84</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
            <a:ext cx="7543800" cy="707886"/>
          </a:xfrm>
          <a:prstGeom prst="rect">
            <a:avLst/>
          </a:prstGeom>
          <a:noFill/>
        </p:spPr>
        <p:txBody>
          <a:bodyPr wrap="square" rtlCol="0">
            <a:spAutoFit/>
          </a:bodyPr>
          <a:lstStyle/>
          <a:p>
            <a:pPr algn="ctr"/>
            <a:r>
              <a:rPr lang="en-US" altLang="en-US" sz="4000" b="1" dirty="0" smtClean="0">
                <a:solidFill>
                  <a:srgbClr val="C00000"/>
                </a:solidFill>
              </a:rPr>
              <a:t>Download Prime Track Bill</a:t>
            </a:r>
            <a:endParaRPr lang="en-US" altLang="en-US" sz="4000" dirty="0" smtClean="0">
              <a:solidFill>
                <a:srgbClr val="C00000"/>
              </a:solidFill>
              <a:latin typeface="Arial" pitchFamily="34" charset="0"/>
              <a:cs typeface="Arial" pitchFamily="34" charset="0"/>
            </a:endParaRPr>
          </a:p>
        </p:txBody>
      </p:sp>
      <p:pic>
        <p:nvPicPr>
          <p:cNvPr id="15" name="Picture 14"/>
          <p:cNvPicPr>
            <a:picLocks noChangeAspect="1"/>
          </p:cNvPicPr>
          <p:nvPr/>
        </p:nvPicPr>
        <p:blipFill>
          <a:blip r:embed="rId5">
            <a:extLst>
              <a:ext uri="{28A0092B-C50C-407E-A947-70E740481C1C}">
                <a14:useLocalDpi xmlns:a14="http://schemas.microsoft.com/office/drawing/2010/main" val="0"/>
              </a:ext>
            </a:extLst>
          </a:blip>
          <a:stretch>
            <a:fillRect/>
          </a:stretch>
        </p:blipFill>
        <p:spPr>
          <a:xfrm>
            <a:off x="142504" y="1008661"/>
            <a:ext cx="8879774" cy="4809507"/>
          </a:xfrm>
          <a:prstGeom prst="rect">
            <a:avLst/>
          </a:prstGeom>
        </p:spPr>
      </p:pic>
    </p:spTree>
    <p:extLst>
      <p:ext uri="{BB962C8B-B14F-4D97-AF65-F5344CB8AC3E}">
        <p14:creationId xmlns:p14="http://schemas.microsoft.com/office/powerpoint/2010/main" val="2246653089"/>
      </p:ext>
    </p:extLst>
  </p:cSld>
  <p:clrMapOvr>
    <a:masterClrMapping/>
  </p:clrMapOvr>
  <p:timing>
    <p:tnLst>
      <p:par>
        <p:cTn id="1" dur="indefinite" restart="never" nodeType="tmRoot"/>
      </p:par>
    </p:tnLst>
  </p:timing>
</p:sld>
</file>

<file path=ppt/slides/slide8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85</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6" name="Rectangle 15">
            <a:extLst>
              <a:ext uri="{FF2B5EF4-FFF2-40B4-BE49-F238E27FC236}">
                <a16:creationId xmlns:a16="http://schemas.microsoft.com/office/drawing/2014/main" id="{5532805C-4E2A-46E4-8D85-C8EFA3CDCA79}"/>
              </a:ext>
            </a:extLst>
          </p:cNvPr>
          <p:cNvSpPr/>
          <p:nvPr/>
        </p:nvSpPr>
        <p:spPr>
          <a:xfrm>
            <a:off x="533400" y="1676400"/>
            <a:ext cx="7848600" cy="3416320"/>
          </a:xfrm>
          <a:prstGeom prst="rect">
            <a:avLst/>
          </a:prstGeom>
        </p:spPr>
        <p:txBody>
          <a:bodyPr wrap="square">
            <a:spAutoFit/>
          </a:bodyPr>
          <a:lstStyle/>
          <a:p>
            <a:pPr algn="ctr">
              <a:defRPr/>
            </a:pPr>
            <a:r>
              <a:rPr lang="en-US" sz="7200" b="1" dirty="0" smtClean="0">
                <a:solidFill>
                  <a:srgbClr val="C00000"/>
                </a:solidFill>
                <a:latin typeface="Arial" pitchFamily="34" charset="0"/>
                <a:cs typeface="Arial" pitchFamily="34" charset="0"/>
              </a:rPr>
              <a:t>Download Serviceable Pin Code</a:t>
            </a:r>
          </a:p>
        </p:txBody>
      </p:sp>
    </p:spTree>
  </p:cSld>
  <p:clrMapOvr>
    <a:masterClrMapping/>
  </p:clrMapOvr>
  <p:timing>
    <p:tnLst>
      <p:par>
        <p:cTn id="1" dur="indefinite" restart="never" nodeType="tmRoot"/>
      </p:par>
    </p:tnLst>
  </p:timing>
</p:sld>
</file>

<file path=ppt/slides/slide8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86</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2" name="TextBox 11"/>
          <p:cNvSpPr txBox="1"/>
          <p:nvPr/>
        </p:nvSpPr>
        <p:spPr>
          <a:xfrm>
            <a:off x="914400" y="130314"/>
            <a:ext cx="7543800" cy="707886"/>
          </a:xfrm>
          <a:prstGeom prst="rect">
            <a:avLst/>
          </a:prstGeom>
          <a:noFill/>
        </p:spPr>
        <p:txBody>
          <a:bodyPr wrap="square" rtlCol="0">
            <a:spAutoFit/>
          </a:bodyPr>
          <a:lstStyle/>
          <a:p>
            <a:pPr algn="ctr"/>
            <a:r>
              <a:rPr lang="en-US" altLang="en-US" sz="4000" b="1" dirty="0" smtClean="0">
                <a:solidFill>
                  <a:srgbClr val="C00000"/>
                </a:solidFill>
              </a:rPr>
              <a:t>Download Serviceable </a:t>
            </a:r>
            <a:r>
              <a:rPr lang="en-US" altLang="en-US" sz="4000" b="1" dirty="0" err="1" smtClean="0">
                <a:solidFill>
                  <a:srgbClr val="C00000"/>
                </a:solidFill>
              </a:rPr>
              <a:t>Pincode</a:t>
            </a:r>
            <a:endParaRPr lang="en-US" altLang="en-US" sz="4000" dirty="0" smtClean="0">
              <a:solidFill>
                <a:srgbClr val="C00000"/>
              </a:solidFill>
              <a:latin typeface="Arial" pitchFamily="34" charset="0"/>
              <a:cs typeface="Arial" pitchFamily="34" charset="0"/>
            </a:endParaRPr>
          </a:p>
        </p:txBody>
      </p:sp>
      <p:pic>
        <p:nvPicPr>
          <p:cNvPr id="3075" name="Picture 3"/>
          <p:cNvPicPr>
            <a:picLocks noChangeAspect="1" noChangeArrowheads="1"/>
          </p:cNvPicPr>
          <p:nvPr/>
        </p:nvPicPr>
        <p:blipFill>
          <a:blip r:embed="rId5"/>
          <a:srcRect/>
          <a:stretch>
            <a:fillRect/>
          </a:stretch>
        </p:blipFill>
        <p:spPr bwMode="auto">
          <a:xfrm>
            <a:off x="457200" y="898524"/>
            <a:ext cx="8073147" cy="3471453"/>
          </a:xfrm>
          <a:prstGeom prst="rect">
            <a:avLst/>
          </a:prstGeom>
          <a:noFill/>
          <a:ln w="9525">
            <a:noFill/>
            <a:miter lim="800000"/>
            <a:headEnd/>
            <a:tailEnd/>
          </a:ln>
          <a:effectLst/>
        </p:spPr>
      </p:pic>
      <p:pic>
        <p:nvPicPr>
          <p:cNvPr id="3076" name="Picture 4"/>
          <p:cNvPicPr>
            <a:picLocks noChangeAspect="1" noChangeArrowheads="1"/>
          </p:cNvPicPr>
          <p:nvPr/>
        </p:nvPicPr>
        <p:blipFill>
          <a:blip r:embed="rId6"/>
          <a:srcRect/>
          <a:stretch>
            <a:fillRect/>
          </a:stretch>
        </p:blipFill>
        <p:spPr bwMode="auto">
          <a:xfrm>
            <a:off x="457201" y="4251325"/>
            <a:ext cx="8315340" cy="2149475"/>
          </a:xfrm>
          <a:prstGeom prst="rect">
            <a:avLst/>
          </a:prstGeom>
          <a:noFill/>
          <a:ln w="9525">
            <a:noFill/>
            <a:miter lim="800000"/>
            <a:headEnd/>
            <a:tailEnd/>
          </a:ln>
          <a:effectLst/>
        </p:spPr>
      </p:pic>
    </p:spTree>
  </p:cSld>
  <p:clrMapOvr>
    <a:masterClrMapping/>
  </p:clrMapOvr>
  <p:timing>
    <p:tnLst>
      <p:par>
        <p:cTn id="1" dur="indefinite" restart="never" nodeType="tmRoot"/>
      </p:par>
    </p:tnLst>
  </p:timing>
</p:sld>
</file>

<file path=ppt/slides/slide8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13" name="Rectangle 12"/>
          <p:cNvSpPr/>
          <p:nvPr/>
        </p:nvSpPr>
        <p:spPr>
          <a:xfrm>
            <a:off x="152400" y="6553200"/>
            <a:ext cx="8077200" cy="152400"/>
          </a:xfrm>
          <a:prstGeom prst="rect">
            <a:avLst/>
          </a:prstGeom>
          <a:solidFill>
            <a:srgbClr val="F9AD6F"/>
          </a:solidFill>
          <a:ln>
            <a:noFill/>
          </a:ln>
        </p:spPr>
        <p:style>
          <a:lnRef idx="2">
            <a:schemeClr val="accent1">
              <a:shade val="50000"/>
            </a:schemeClr>
          </a:lnRef>
          <a:fillRef idx="1">
            <a:schemeClr val="accent1"/>
          </a:fillRef>
          <a:effectRef idx="0">
            <a:schemeClr val="accent1"/>
          </a:effectRef>
          <a:fontRef idx="minor">
            <a:schemeClr val="lt1"/>
          </a:fontRef>
        </p:style>
        <p:txBody>
          <a:bodyPr rtlCol="0" anchor="ctr"/>
          <a:lstStyle/>
          <a:p>
            <a:pPr algn="ctr"/>
            <a:endParaRPr lang="en-US" sz="900"/>
          </a:p>
        </p:txBody>
      </p:sp>
      <p:pic>
        <p:nvPicPr>
          <p:cNvPr id="5" name="Picture 2"/>
          <p:cNvPicPr>
            <a:picLocks noChangeAspect="1" noChangeArrowheads="1"/>
          </p:cNvPicPr>
          <p:nvPr/>
        </p:nvPicPr>
        <p:blipFill>
          <a:blip r:embed="rId3"/>
          <a:srcRect/>
          <a:stretch>
            <a:fillRect/>
          </a:stretch>
        </p:blipFill>
        <p:spPr bwMode="auto">
          <a:xfrm>
            <a:off x="8327253" y="6387934"/>
            <a:ext cx="816747" cy="470066"/>
          </a:xfrm>
          <a:prstGeom prst="rect">
            <a:avLst/>
          </a:prstGeom>
          <a:noFill/>
          <a:ln w="9525">
            <a:noFill/>
            <a:miter lim="800000"/>
            <a:headEnd/>
            <a:tailEnd/>
          </a:ln>
          <a:effectLst/>
        </p:spPr>
      </p:pic>
      <p:sp>
        <p:nvSpPr>
          <p:cNvPr id="6" name="Date Placeholder 5"/>
          <p:cNvSpPr>
            <a:spLocks noGrp="1"/>
          </p:cNvSpPr>
          <p:nvPr>
            <p:ph type="dt" sz="half" idx="10"/>
          </p:nvPr>
        </p:nvSpPr>
        <p:spPr>
          <a:xfrm>
            <a:off x="457200" y="6432550"/>
            <a:ext cx="2133600" cy="365125"/>
          </a:xfrm>
        </p:spPr>
        <p:txBody>
          <a:bodyPr/>
          <a:lstStyle/>
          <a:p>
            <a:r>
              <a:rPr lang="en-US" sz="900" dirty="0" smtClean="0"/>
              <a:t>11/07/2019</a:t>
            </a:r>
            <a:endParaRPr lang="en-US" sz="900" dirty="0"/>
          </a:p>
        </p:txBody>
      </p:sp>
      <p:sp>
        <p:nvSpPr>
          <p:cNvPr id="7" name="Slide Number Placeholder 6"/>
          <p:cNvSpPr>
            <a:spLocks noGrp="1"/>
          </p:cNvSpPr>
          <p:nvPr>
            <p:ph type="sldNum" sz="quarter" idx="12"/>
          </p:nvPr>
        </p:nvSpPr>
        <p:spPr>
          <a:xfrm>
            <a:off x="7772400" y="6477001"/>
            <a:ext cx="381000" cy="304799"/>
          </a:xfrm>
        </p:spPr>
        <p:txBody>
          <a:bodyPr/>
          <a:lstStyle/>
          <a:p>
            <a:fld id="{6DA84C1E-241E-4E2D-A055-991BDD3AB089}" type="slidenum">
              <a:rPr lang="en-US" sz="900" smtClean="0"/>
              <a:pPr/>
              <a:t>87</a:t>
            </a:fld>
            <a:endParaRPr lang="en-US" sz="900" dirty="0"/>
          </a:p>
        </p:txBody>
      </p:sp>
      <p:sp>
        <p:nvSpPr>
          <p:cNvPr id="8" name="Footer Placeholder 7"/>
          <p:cNvSpPr>
            <a:spLocks noGrp="1"/>
          </p:cNvSpPr>
          <p:nvPr>
            <p:ph type="ftr" sz="quarter" idx="11"/>
          </p:nvPr>
        </p:nvSpPr>
        <p:spPr>
          <a:xfrm>
            <a:off x="3124200" y="6432550"/>
            <a:ext cx="2895600" cy="365125"/>
          </a:xfrm>
        </p:spPr>
        <p:txBody>
          <a:bodyPr/>
          <a:lstStyle/>
          <a:p>
            <a:r>
              <a:rPr lang="en-US" sz="900" b="1" dirty="0" smtClean="0">
                <a:solidFill>
                  <a:srgbClr val="C00000"/>
                </a:solidFill>
              </a:rPr>
              <a:t>“NOTHING WILL WORK UNLESS YOU DO.”</a:t>
            </a:r>
            <a:endParaRPr lang="en-US" sz="900" b="1" dirty="0">
              <a:solidFill>
                <a:srgbClr val="C00000"/>
              </a:solidFill>
            </a:endParaRPr>
          </a:p>
        </p:txBody>
      </p:sp>
      <p:sp>
        <p:nvSpPr>
          <p:cNvPr id="10" name="Footer Placeholder 7"/>
          <p:cNvSpPr txBox="1">
            <a:spLocks/>
          </p:cNvSpPr>
          <p:nvPr/>
        </p:nvSpPr>
        <p:spPr>
          <a:xfrm>
            <a:off x="6248400" y="6477001"/>
            <a:ext cx="1600200" cy="304799"/>
          </a:xfrm>
          <a:prstGeom prst="rect">
            <a:avLst/>
          </a:prstGeom>
        </p:spPr>
        <p:txBody>
          <a:bodyPr vert="horz" lIns="91440" tIns="45720" rIns="91440" bIns="45720" rtlCol="0" anchor="ctr"/>
          <a:lstStyle/>
          <a:p>
            <a:pPr marL="0" marR="0" lvl="0" indent="0" algn="ctr" defTabSz="914400" rtl="0" eaLnBrk="1" fontAlgn="auto" latinLnBrk="0" hangingPunct="1">
              <a:lnSpc>
                <a:spcPct val="100000"/>
              </a:lnSpc>
              <a:spcBef>
                <a:spcPts val="0"/>
              </a:spcBef>
              <a:spcAft>
                <a:spcPts val="0"/>
              </a:spcAft>
              <a:buClrTx/>
              <a:buSzTx/>
              <a:buFontTx/>
              <a:buNone/>
              <a:tabLst/>
              <a:defRPr/>
            </a:pPr>
            <a:r>
              <a:rPr kumimoji="0" lang="en-US" sz="900" b="0" i="0" u="none" strike="noStrike" kern="1200" cap="none" spc="0" normalizeH="0" baseline="0" noProof="0" dirty="0" smtClean="0">
                <a:ln>
                  <a:noFill/>
                </a:ln>
                <a:solidFill>
                  <a:schemeClr val="tx1">
                    <a:tint val="75000"/>
                  </a:schemeClr>
                </a:solidFill>
                <a:effectLst/>
                <a:uLnTx/>
                <a:uFillTx/>
                <a:latin typeface="+mn-lt"/>
                <a:ea typeface="+mn-ea"/>
                <a:cs typeface="+mn-cs"/>
              </a:rPr>
              <a:t>Copyright Protected</a:t>
            </a:r>
          </a:p>
        </p:txBody>
      </p:sp>
      <p:pic>
        <p:nvPicPr>
          <p:cNvPr id="11" name="Picture 10"/>
          <p:cNvPicPr>
            <a:picLocks noChangeAspect="1"/>
          </p:cNvPicPr>
          <p:nvPr/>
        </p:nvPicPr>
        <p:blipFill>
          <a:blip r:embed="rId4" cstate="print">
            <a:extLst>
              <a:ext uri="{28A0092B-C50C-407E-A947-70E740481C1C}">
                <a14:useLocalDpi xmlns:a14="http://schemas.microsoft.com/office/drawing/2010/main" val="0"/>
              </a:ext>
            </a:extLst>
          </a:blip>
          <a:stretch>
            <a:fillRect/>
          </a:stretch>
        </p:blipFill>
        <p:spPr>
          <a:xfrm>
            <a:off x="8610600" y="0"/>
            <a:ext cx="533400" cy="533401"/>
          </a:xfrm>
          <a:prstGeom prst="rect">
            <a:avLst/>
          </a:prstGeom>
        </p:spPr>
      </p:pic>
      <p:sp>
        <p:nvSpPr>
          <p:cNvPr id="14" name="Rectangle 13"/>
          <p:cNvSpPr/>
          <p:nvPr/>
        </p:nvSpPr>
        <p:spPr>
          <a:xfrm>
            <a:off x="1427751" y="2438400"/>
            <a:ext cx="6740434" cy="1569660"/>
          </a:xfrm>
          <a:prstGeom prst="rect">
            <a:avLst/>
          </a:prstGeom>
          <a:solidFill>
            <a:srgbClr val="FFC000"/>
          </a:solidFill>
          <a:ln>
            <a:noFill/>
          </a:ln>
          <a:effectLst>
            <a:outerShdw blurRad="190500" dist="228600" dir="2700000" algn="ctr">
              <a:srgbClr val="000000">
                <a:alpha val="30000"/>
              </a:srgbClr>
            </a:outerShdw>
          </a:effectLst>
          <a:scene3d>
            <a:camera prst="orthographicFront">
              <a:rot lat="0" lon="0" rev="0"/>
            </a:camera>
            <a:lightRig rig="glow" dir="t">
              <a:rot lat="0" lon="0" rev="4800000"/>
            </a:lightRig>
          </a:scene3d>
          <a:sp3d prstMaterial="matte">
            <a:bevelT w="127000" h="63500"/>
          </a:sp3d>
        </p:spPr>
        <p:txBody>
          <a:bodyPr wrap="square" lIns="91440" tIns="45720" rIns="91440" bIns="45720">
            <a:spAutoFit/>
          </a:bodyPr>
          <a:lstStyle/>
          <a:p>
            <a:pPr algn="ctr"/>
            <a:r>
              <a:rPr lang="en-US" sz="9600" b="1" i="1" cap="all" spc="0" dirty="0" smtClean="0">
                <a:ln w="9000" cmpd="sng">
                  <a:solidFill>
                    <a:schemeClr val="accent4">
                      <a:shade val="50000"/>
                      <a:satMod val="120000"/>
                    </a:schemeClr>
                  </a:solidFill>
                  <a:prstDash val="solid"/>
                </a:ln>
                <a:effectLst>
                  <a:reflection blurRad="12700" stA="28000" endPos="45000" dist="1000" dir="5400000" sy="-100000" algn="bl" rotWithShape="0"/>
                </a:effectLst>
                <a:latin typeface="Bernard MT Condensed" pitchFamily="18" charset="0"/>
              </a:rPr>
              <a:t>THANK YOU..</a:t>
            </a:r>
            <a:endParaRPr lang="en-US" sz="9600" b="1" i="1" cap="all" spc="0" dirty="0">
              <a:ln w="9000" cmpd="sng">
                <a:solidFill>
                  <a:schemeClr val="accent4">
                    <a:shade val="50000"/>
                    <a:satMod val="120000"/>
                  </a:schemeClr>
                </a:solidFill>
                <a:prstDash val="solid"/>
              </a:ln>
              <a:effectLst>
                <a:reflection blurRad="12700" stA="28000" endPos="45000" dist="1000" dir="5400000" sy="-100000" algn="bl" rotWithShape="0"/>
              </a:effectLst>
              <a:latin typeface="Bernard MT Condensed" pitchFamily="18" charset="0"/>
            </a:endParaRPr>
          </a:p>
        </p:txBody>
      </p:sp>
    </p:spTree>
  </p:cSld>
  <p:clrMapOvr>
    <a:masterClrMapping/>
  </p:clrMapOvr>
  <p:timing>
    <p:tnLst>
      <p:par>
        <p:cTn id="1" dur="indefinite" restart="never" nodeType="tmRoot"/>
      </p:par>
    </p:tnLst>
  </p:timing>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5360</TotalTime>
  <Words>4531</Words>
  <Application>Microsoft Office PowerPoint</Application>
  <PresentationFormat>On-screen Show (4:3)</PresentationFormat>
  <Paragraphs>789</Paragraphs>
  <Slides>87</Slides>
  <Notes>81</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87</vt:i4>
      </vt:variant>
    </vt:vector>
  </HeadingPairs>
  <TitlesOfParts>
    <vt:vector size="96" baseType="lpstr">
      <vt:lpstr>SimSun</vt:lpstr>
      <vt:lpstr>Arial</vt:lpstr>
      <vt:lpstr>Bernard MT Condensed</vt:lpstr>
      <vt:lpstr>Calibri</vt:lpstr>
      <vt:lpstr>Century Gothic</vt:lpstr>
      <vt:lpstr>Mangal</vt:lpstr>
      <vt:lpstr>Times New Roman</vt:lpstr>
      <vt:lpstr>Wingdings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How to Use the First  Complaint Request Form  ?</vt:lpstr>
      <vt:lpstr>How to use the  Change Address complaint Form </vt:lpstr>
      <vt:lpstr>How to use the Hold Complaint Form </vt:lpstr>
      <vt:lpstr>How to use the Resend complaint Form </vt:lpstr>
      <vt:lpstr>How to use the R.T.O complaint Form </vt:lpstr>
      <vt:lpstr>How to use the Track complaint Form </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Slide 1</dc:title>
  <dc:creator>Kavita Jaiswal</dc:creator>
  <cp:lastModifiedBy>IT_GM</cp:lastModifiedBy>
  <cp:revision>533</cp:revision>
  <dcterms:created xsi:type="dcterms:W3CDTF">2019-07-11T08:49:54Z</dcterms:created>
  <dcterms:modified xsi:type="dcterms:W3CDTF">2019-09-11T05:51:13Z</dcterms:modified>
</cp:coreProperties>
</file>