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27" r:id="rId4"/>
    <p:sldId id="258" r:id="rId5"/>
    <p:sldId id="262" r:id="rId6"/>
    <p:sldId id="284" r:id="rId7"/>
    <p:sldId id="263" r:id="rId8"/>
    <p:sldId id="264" r:id="rId9"/>
    <p:sldId id="285" r:id="rId10"/>
    <p:sldId id="286" r:id="rId11"/>
    <p:sldId id="287" r:id="rId12"/>
    <p:sldId id="325" r:id="rId13"/>
    <p:sldId id="326" r:id="rId14"/>
    <p:sldId id="328" r:id="rId15"/>
    <p:sldId id="329" r:id="rId16"/>
    <p:sldId id="330" r:id="rId17"/>
    <p:sldId id="295" r:id="rId18"/>
    <p:sldId id="322" r:id="rId19"/>
    <p:sldId id="323" r:id="rId20"/>
    <p:sldId id="296" r:id="rId21"/>
    <p:sldId id="297" r:id="rId22"/>
    <p:sldId id="324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32" r:id="rId33"/>
    <p:sldId id="333" r:id="rId34"/>
    <p:sldId id="337" r:id="rId35"/>
    <p:sldId id="335" r:id="rId36"/>
    <p:sldId id="336" r:id="rId37"/>
    <p:sldId id="334" r:id="rId38"/>
    <p:sldId id="308" r:id="rId39"/>
    <p:sldId id="309" r:id="rId40"/>
    <p:sldId id="310" r:id="rId41"/>
    <p:sldId id="311" r:id="rId42"/>
    <p:sldId id="338" r:id="rId43"/>
    <p:sldId id="312" r:id="rId44"/>
    <p:sldId id="339" r:id="rId45"/>
    <p:sldId id="313" r:id="rId46"/>
    <p:sldId id="314" r:id="rId47"/>
    <p:sldId id="315" r:id="rId48"/>
    <p:sldId id="317" r:id="rId49"/>
    <p:sldId id="318" r:id="rId50"/>
    <p:sldId id="31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9C9F-0DFD-465D-88CD-73F271509DD5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FCE4-AEEA-42AE-A126-9601D58198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3075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1398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9375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392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7859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152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7661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297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5223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6217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504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77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ED4A-3E28-4C99-8941-AF89EC468EB2}" type="datetimeFigureOut">
              <a:rPr lang="en-IN" smtClean="0"/>
              <a:pPr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DBAC-CC09-463F-BF30-DDD5041BFE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0093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01" y="3034313"/>
            <a:ext cx="1926503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6538" y="1911863"/>
            <a:ext cx="9648451" cy="166199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r>
              <a:rPr lang="en-US" sz="3600" dirty="0" smtClean="0"/>
              <a:t>  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ORTAL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[B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</a:rPr>
              <a:t>USINESS</a:t>
            </a: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 A</a:t>
            </a:r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</a:rPr>
              <a:t>SSOCIATE</a:t>
            </a: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IN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1" y="2222539"/>
            <a:ext cx="959667" cy="813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20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19" y="5251010"/>
            <a:ext cx="4608214" cy="119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36422" y="5472987"/>
            <a:ext cx="46695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Created by     :  </a:t>
            </a:r>
            <a:r>
              <a:rPr lang="en-GB" b="1" dirty="0" smtClean="0">
                <a:latin typeface="Bodoni MT" panose="02070603080606020203" pitchFamily="18" charset="0"/>
              </a:rPr>
              <a:t>Shiva </a:t>
            </a:r>
            <a:r>
              <a:rPr lang="en-GB" b="1" dirty="0">
                <a:latin typeface="Bodoni MT" panose="02070603080606020203" pitchFamily="18" charset="0"/>
              </a:rPr>
              <a:t>Kashyap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Validated by  :  </a:t>
            </a:r>
            <a:r>
              <a:rPr lang="en-GB" b="1" dirty="0" smtClean="0">
                <a:latin typeface="Bodoni MT" panose="02070603080606020203" pitchFamily="18" charset="0"/>
              </a:rPr>
              <a:t>Mani </a:t>
            </a:r>
            <a:r>
              <a:rPr lang="en-GB" b="1" dirty="0">
                <a:latin typeface="Bodoni MT" panose="02070603080606020203" pitchFamily="18" charset="0"/>
              </a:rPr>
              <a:t>Madhukar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Created Date </a:t>
            </a:r>
            <a:r>
              <a:rPr lang="en-GB" dirty="0">
                <a:latin typeface="Georgia" panose="02040502050405020303" pitchFamily="18" charset="0"/>
              </a:rPr>
              <a:t>: </a:t>
            </a:r>
            <a:r>
              <a:rPr lang="en-GB" b="1" dirty="0" smtClean="0">
                <a:latin typeface="Georgia" panose="02040502050405020303" pitchFamily="18" charset="0"/>
              </a:rPr>
              <a:t>12/09/2022</a:t>
            </a:r>
            <a:endParaRPr lang="en-GB" b="1" dirty="0"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18" name="Cloud Callout 1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87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3740" y="252730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4300" cap="all" dirty="0"/>
              <a:t>M</a:t>
            </a:r>
            <a:r>
              <a:rPr lang="en-IN" sz="3700" cap="all" dirty="0"/>
              <a:t>ANAGE</a:t>
            </a:r>
            <a:r>
              <a:rPr lang="en-IN" cap="all" dirty="0"/>
              <a:t> </a:t>
            </a:r>
            <a:r>
              <a:rPr lang="en-IN" sz="4000" cap="all" dirty="0" smtClean="0"/>
              <a:t>F</a:t>
            </a:r>
            <a:r>
              <a:rPr lang="en-IN" sz="3700" cap="all" dirty="0"/>
              <a:t>R</a:t>
            </a:r>
            <a:r>
              <a:rPr lang="en-IN" sz="4000" cap="all" dirty="0" smtClean="0"/>
              <a:t> </a:t>
            </a:r>
            <a:r>
              <a:rPr lang="en-IN" sz="4300" cap="all" dirty="0"/>
              <a:t>C</a:t>
            </a:r>
            <a:r>
              <a:rPr lang="en-IN" sz="3700" cap="all" dirty="0"/>
              <a:t>USTOMER</a:t>
            </a:r>
            <a:r>
              <a:rPr lang="en-IN" sz="4000" cap="all" dirty="0"/>
              <a:t> </a:t>
            </a:r>
            <a:r>
              <a:rPr lang="en-IN" sz="4300" cap="all" dirty="0"/>
              <a:t>M</a:t>
            </a:r>
            <a:r>
              <a:rPr lang="en-IN" sz="3700" cap="all" dirty="0"/>
              <a:t>ASTER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1276350"/>
            <a:ext cx="110775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325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4134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T</a:t>
            </a:r>
            <a:r>
              <a:rPr lang="en-IN" sz="3600" dirty="0"/>
              <a:t>RANSACTION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67" y="1554592"/>
            <a:ext cx="9569116" cy="4411642"/>
          </a:xfrm>
          <a:prstGeom prst="rect">
            <a:avLst/>
          </a:prstGeom>
        </p:spPr>
      </p:pic>
      <p:pic>
        <p:nvPicPr>
          <p:cNvPr id="10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262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7408"/>
          <a:stretch>
            <a:fillRect/>
          </a:stretch>
        </p:blipFill>
        <p:spPr>
          <a:xfrm>
            <a:off x="834305" y="484150"/>
            <a:ext cx="9266298" cy="534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25" y="5820689"/>
            <a:ext cx="9195101" cy="105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20944" y="78647"/>
            <a:ext cx="3308853" cy="2871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2700" cap="all" dirty="0" smtClean="0"/>
              <a:t>BOOKING</a:t>
            </a:r>
            <a:endParaRPr lang="en-IN" sz="27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36"/>
            <a:ext cx="732454" cy="67524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67755" y="68583"/>
            <a:ext cx="3464710" cy="339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dirty="0"/>
              <a:t>NON-DOX BOOKING</a:t>
            </a:r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20944" y="78647"/>
            <a:ext cx="3308853" cy="2871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2700" cap="all" dirty="0" smtClean="0"/>
              <a:t>BOOKING</a:t>
            </a:r>
            <a:endParaRPr lang="en-IN" sz="27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36"/>
            <a:ext cx="732454" cy="67524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67755" y="68583"/>
            <a:ext cx="3464710" cy="339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dirty="0" smtClean="0"/>
              <a:t>DOX </a:t>
            </a:r>
            <a:r>
              <a:rPr lang="en-IN" dirty="0"/>
              <a:t>BOOKING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6989"/>
          <a:stretch>
            <a:fillRect/>
          </a:stretch>
        </p:blipFill>
        <p:spPr>
          <a:xfrm>
            <a:off x="745596" y="534572"/>
            <a:ext cx="9495683" cy="5239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8" y="5726724"/>
            <a:ext cx="9604858" cy="9624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705" y="5401994"/>
            <a:ext cx="815926" cy="379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36"/>
            <a:ext cx="732454" cy="6752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705" y="5401994"/>
            <a:ext cx="815926" cy="379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6227" y="987171"/>
            <a:ext cx="9194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click on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Express Booking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see the screen like this</a:t>
            </a:r>
          </a:p>
          <a:p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All the fields with * are mandatory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2" y="1910501"/>
            <a:ext cx="11609310" cy="4707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18895" y="150909"/>
            <a:ext cx="5181483" cy="51868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US" altLang="en-US" sz="2800" cap="all" dirty="0" smtClean="0"/>
              <a:t>Road </a:t>
            </a:r>
            <a:r>
              <a:rPr lang="en-US" altLang="en-US" sz="2800" cap="all" dirty="0"/>
              <a:t>Express Booking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012316" y="206889"/>
            <a:ext cx="2143602" cy="339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dirty="0" smtClean="0"/>
              <a:t>Part - 1 </a:t>
            </a:r>
            <a:endParaRPr lang="en-IN" dirty="0"/>
          </a:p>
        </p:txBody>
      </p:sp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554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18895" y="150909"/>
            <a:ext cx="5181483" cy="51868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US" altLang="en-US" sz="2800" cap="all" dirty="0" smtClean="0"/>
              <a:t>Road </a:t>
            </a:r>
            <a:r>
              <a:rPr lang="en-US" altLang="en-US" sz="2800" cap="all" dirty="0"/>
              <a:t>Express Booking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36"/>
            <a:ext cx="732454" cy="6752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705" y="5401994"/>
            <a:ext cx="815926" cy="379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12316" y="206889"/>
            <a:ext cx="2143602" cy="339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dirty="0" smtClean="0"/>
              <a:t>Part - 2 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74517" y="922700"/>
            <a:ext cx="11195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invoice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way bill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Enter the number of  E ways</a:t>
            </a:r>
          </a:p>
          <a:p>
            <a:pPr marL="285750" indent="-285750"/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 you selected the  E way bill  from drop down it is mandatory to enter the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Way Bill Number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In below invoice  details table all the fields are mandatory if select only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invoice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drop down no need to enter 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way Bill Number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6" y="2990036"/>
            <a:ext cx="11732537" cy="3485588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860431" y="2609036"/>
            <a:ext cx="12192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Select Invoice Or E way Bill</a:t>
            </a:r>
            <a:endParaRPr lang="en-US" sz="9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98631" y="2990036"/>
            <a:ext cx="381000" cy="567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78582" y="2596257"/>
            <a:ext cx="1219200" cy="457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Enter Number of  E way Bill</a:t>
            </a:r>
            <a:endParaRPr lang="en-US" sz="900" dirty="0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H="1">
            <a:off x="4917832" y="2986502"/>
            <a:ext cx="439298" cy="680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99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18895" y="150909"/>
            <a:ext cx="5181483" cy="51868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US" altLang="en-US" sz="2800" cap="all" dirty="0" smtClean="0"/>
              <a:t>Road </a:t>
            </a:r>
            <a:r>
              <a:rPr lang="en-US" altLang="en-US" sz="2800" cap="all" dirty="0"/>
              <a:t>Express Booking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36"/>
            <a:ext cx="732454" cy="6752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705" y="5401994"/>
            <a:ext cx="815926" cy="379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12316" y="206889"/>
            <a:ext cx="2143602" cy="339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dirty="0" smtClean="0"/>
              <a:t>Part - 3 </a:t>
            </a:r>
            <a:endParaRPr lang="en-IN" dirty="0"/>
          </a:p>
        </p:txBody>
      </p:sp>
      <p:sp>
        <p:nvSpPr>
          <p:cNvPr id="23" name="Cloud Callout 22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227" y="941903"/>
            <a:ext cx="1173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 enter the   number of pieces in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 box  the below table will generate and it will take 1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Ref Num From and  Ref To as AWB number and if have multiple  pieces and we can click on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 new row and enter the Ref Form and Ref To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: Reference  To  should not be less than Reference  From .And all the fields in table are mandatory to fill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39" y="3090114"/>
            <a:ext cx="10374605" cy="27688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9337359" y="3025664"/>
            <a:ext cx="1103751" cy="1790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422959" y="2644664"/>
            <a:ext cx="1881034" cy="394132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Click here to add new row 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91901" y="2909714"/>
            <a:ext cx="478368" cy="1798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29901" y="2223914"/>
            <a:ext cx="1881034" cy="698932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Enter the reference number  from</a:t>
            </a:r>
            <a:endParaRPr lang="en-US" sz="1100" dirty="0"/>
          </a:p>
        </p:txBody>
      </p:sp>
      <p:sp>
        <p:nvSpPr>
          <p:cNvPr id="21" name="Oval 20"/>
          <p:cNvSpPr/>
          <p:nvPr/>
        </p:nvSpPr>
        <p:spPr>
          <a:xfrm>
            <a:off x="3306401" y="2032501"/>
            <a:ext cx="1881034" cy="611134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Enter the reference number  to</a:t>
            </a:r>
            <a:endParaRPr lang="en-US" sz="11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218931" y="2643635"/>
            <a:ext cx="819842" cy="21546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20702" y="6119804"/>
            <a:ext cx="24384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Click here to Submit the Road Express Booking</a:t>
            </a:r>
            <a:endParaRPr lang="en-US" sz="1100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rot="16200000" flipV="1">
            <a:off x="3320435" y="5762874"/>
            <a:ext cx="481432" cy="4332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39902" y="2948035"/>
            <a:ext cx="1779315" cy="1868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90578" y="1981888"/>
            <a:ext cx="2209800" cy="9906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No of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pieces </a:t>
            </a:r>
            <a:r>
              <a:rPr lang="en-US" sz="1100" dirty="0" smtClean="0"/>
              <a:t>will  come automatically  by difference between  Ref From and Ref To</a:t>
            </a:r>
            <a:endParaRPr lang="en-US" sz="1100" dirty="0"/>
          </a:p>
        </p:txBody>
      </p:sp>
      <p:pic>
        <p:nvPicPr>
          <p:cNvPr id="2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191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981409"/>
            <a:ext cx="9298746" cy="54638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7" name="Cloud Callout 4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1132497" y="141679"/>
            <a:ext cx="6353838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 smtClean="0"/>
              <a:t>S</a:t>
            </a:r>
            <a:r>
              <a:rPr lang="fr-FR" sz="3500" cap="all" dirty="0" smtClean="0"/>
              <a:t>YSTEM </a:t>
            </a:r>
            <a:r>
              <a:rPr lang="en-IN" cap="all" dirty="0"/>
              <a:t>G</a:t>
            </a:r>
            <a:r>
              <a:rPr lang="en-IN" sz="3600" cap="all" dirty="0"/>
              <a:t>ENERATED </a:t>
            </a:r>
            <a:r>
              <a:rPr lang="en-IN" cap="all" dirty="0"/>
              <a:t>D</a:t>
            </a:r>
            <a:r>
              <a:rPr lang="en-IN" sz="3600" cap="all" dirty="0"/>
              <a:t>RS</a:t>
            </a:r>
            <a:endParaRPr lang="en-IN" sz="3500" cap="all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 smtClean="0"/>
              <a:t>art-</a:t>
            </a:r>
            <a:r>
              <a:rPr lang="en-IN" sz="3200" dirty="0" smtClean="0"/>
              <a:t>1</a:t>
            </a:r>
            <a:endParaRPr lang="en-IN" sz="32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7659165" y="141679"/>
            <a:ext cx="1989760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4000" dirty="0" smtClean="0"/>
              <a:t>R</a:t>
            </a:r>
            <a:r>
              <a:rPr lang="en-IN" sz="3500" dirty="0" smtClean="0"/>
              <a:t>un sheet</a:t>
            </a:r>
            <a:endParaRPr lang="en-IN" sz="3200" dirty="0"/>
          </a:p>
        </p:txBody>
      </p:sp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29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7" name="Cloud Callout 4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244494" y="917927"/>
            <a:ext cx="424184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IN" dirty="0"/>
              <a:t>System will give Auto Print on Submit of DRS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 smtClean="0"/>
              <a:t>art-</a:t>
            </a:r>
            <a:r>
              <a:rPr lang="en-IN" sz="3200" dirty="0"/>
              <a:t>2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0004"/>
            <a:ext cx="11602014" cy="4841744"/>
          </a:xfrm>
          <a:prstGeom prst="rect">
            <a:avLst/>
          </a:prstGeom>
        </p:spPr>
      </p:pic>
      <p:sp>
        <p:nvSpPr>
          <p:cNvPr id="77" name="Title 1"/>
          <p:cNvSpPr txBox="1">
            <a:spLocks/>
          </p:cNvSpPr>
          <p:nvPr/>
        </p:nvSpPr>
        <p:spPr>
          <a:xfrm>
            <a:off x="1132497" y="141679"/>
            <a:ext cx="6353838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 smtClean="0"/>
              <a:t>S</a:t>
            </a:r>
            <a:r>
              <a:rPr lang="fr-FR" sz="3500" cap="all" dirty="0" smtClean="0"/>
              <a:t>YSTEM </a:t>
            </a:r>
            <a:r>
              <a:rPr lang="en-IN" cap="all" dirty="0"/>
              <a:t>G</a:t>
            </a:r>
            <a:r>
              <a:rPr lang="en-IN" sz="3600" cap="all" dirty="0"/>
              <a:t>ENERATED </a:t>
            </a:r>
            <a:r>
              <a:rPr lang="en-IN" cap="all" dirty="0"/>
              <a:t>D</a:t>
            </a:r>
            <a:r>
              <a:rPr lang="en-IN" sz="3600" cap="all" dirty="0"/>
              <a:t>RS</a:t>
            </a:r>
            <a:endParaRPr lang="en-IN" sz="3500" cap="all" dirty="0"/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7659165" y="141679"/>
            <a:ext cx="1989760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4000" dirty="0" smtClean="0"/>
              <a:t>R</a:t>
            </a:r>
            <a:r>
              <a:rPr lang="en-IN" sz="3500" dirty="0" smtClean="0"/>
              <a:t>un sheet</a:t>
            </a:r>
            <a:endParaRPr lang="en-IN" sz="3200" dirty="0"/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963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7" name="Cloud Callout 4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244495" y="1057486"/>
            <a:ext cx="424184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DRS MANUAL PRINT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 smtClean="0"/>
              <a:t>art-</a:t>
            </a:r>
            <a:r>
              <a:rPr lang="en-IN" sz="3200" dirty="0" smtClean="0"/>
              <a:t>3</a:t>
            </a:r>
            <a:endParaRPr lang="en-IN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71" y="1495445"/>
            <a:ext cx="9035237" cy="48490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32497" y="141679"/>
            <a:ext cx="6353838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 smtClean="0"/>
              <a:t>S</a:t>
            </a:r>
            <a:r>
              <a:rPr lang="fr-FR" sz="3500" cap="all" dirty="0" smtClean="0"/>
              <a:t>YSTEM </a:t>
            </a:r>
            <a:r>
              <a:rPr lang="en-IN" cap="all" dirty="0"/>
              <a:t>G</a:t>
            </a:r>
            <a:r>
              <a:rPr lang="en-IN" sz="3600" cap="all" dirty="0"/>
              <a:t>ENERATED </a:t>
            </a:r>
            <a:r>
              <a:rPr lang="en-IN" cap="all" dirty="0"/>
              <a:t>D</a:t>
            </a:r>
            <a:r>
              <a:rPr lang="en-IN" sz="3600" cap="all" dirty="0"/>
              <a:t>RS</a:t>
            </a:r>
            <a:endParaRPr lang="en-IN" sz="3500" cap="all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59165" y="141679"/>
            <a:ext cx="1989760" cy="6491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4000" dirty="0" smtClean="0"/>
              <a:t>R</a:t>
            </a:r>
            <a:r>
              <a:rPr lang="en-IN" sz="3500" dirty="0" smtClean="0"/>
              <a:t>un sheet</a:t>
            </a:r>
            <a:endParaRPr lang="en-IN" sz="3200" dirty="0"/>
          </a:p>
        </p:txBody>
      </p:sp>
      <p:pic>
        <p:nvPicPr>
          <p:cNvPr id="14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16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12" name="Cloud Callout 11"/>
          <p:cNvSpPr/>
          <p:nvPr/>
        </p:nvSpPr>
        <p:spPr>
          <a:xfrm rot="17682016">
            <a:off x="10603591" y="6174489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19" y="5251010"/>
            <a:ext cx="4608214" cy="119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2776" y="245937"/>
            <a:ext cx="7595667" cy="7303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>
                <a:latin typeface="Algerian" panose="04020705040A02060702" pitchFamily="82" charset="0"/>
              </a:rPr>
              <a:t>Description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629" y="1694304"/>
            <a:ext cx="96693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As </a:t>
            </a:r>
            <a:r>
              <a:rPr lang="en-US" sz="2000" dirty="0">
                <a:latin typeface="Georgia" panose="02040502050405020303" pitchFamily="18" charset="0"/>
              </a:rPr>
              <a:t>we know </a:t>
            </a:r>
            <a:r>
              <a:rPr lang="en-US" sz="2000" b="1" dirty="0">
                <a:latin typeface="Georgia" panose="02040502050405020303" pitchFamily="18" charset="0"/>
              </a:rPr>
              <a:t>Ba Portal </a:t>
            </a:r>
            <a:r>
              <a:rPr lang="en-US" sz="2000" dirty="0">
                <a:latin typeface="Georgia" panose="02040502050405020303" pitchFamily="18" charset="0"/>
              </a:rPr>
              <a:t>is mainly developed for our </a:t>
            </a:r>
            <a:r>
              <a:rPr lang="en-US" sz="2000" dirty="0" smtClean="0">
                <a:latin typeface="Georgia" panose="02040502050405020303" pitchFamily="18" charset="0"/>
              </a:rPr>
              <a:t>Franchise . </a:t>
            </a:r>
            <a:r>
              <a:rPr lang="en-US" sz="2000" dirty="0">
                <a:latin typeface="Georgia" panose="02040502050405020303" pitchFamily="18" charset="0"/>
              </a:rPr>
              <a:t>So that the Franchise </a:t>
            </a:r>
            <a:r>
              <a:rPr lang="en-US" sz="2000" dirty="0" smtClean="0">
                <a:latin typeface="Georgia" panose="02040502050405020303" pitchFamily="18" charset="0"/>
              </a:rPr>
              <a:t>remain </a:t>
            </a:r>
            <a:r>
              <a:rPr lang="en-US" sz="2000" dirty="0">
                <a:latin typeface="Georgia" panose="02040502050405020303" pitchFamily="18" charset="0"/>
              </a:rPr>
              <a:t>self-dependent. Such as creating </a:t>
            </a:r>
            <a:r>
              <a:rPr lang="en-US" b="1" dirty="0">
                <a:latin typeface="Georgia" panose="02040502050405020303" pitchFamily="18" charset="0"/>
              </a:rPr>
              <a:t>DRS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b="1" dirty="0">
                <a:latin typeface="Georgia" panose="02040502050405020303" pitchFamily="18" charset="0"/>
              </a:rPr>
              <a:t>S</a:t>
            </a:r>
            <a:r>
              <a:rPr lang="en-US" sz="2000" b="1" dirty="0" smtClean="0">
                <a:latin typeface="Georgia" panose="02040502050405020303" pitchFamily="18" charset="0"/>
              </a:rPr>
              <a:t>tatus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b="1" dirty="0" smtClean="0">
                <a:latin typeface="Georgia" panose="02040502050405020303" pitchFamily="18" charset="0"/>
              </a:rPr>
              <a:t>Updates</a:t>
            </a:r>
            <a:r>
              <a:rPr lang="en-US" sz="2000" dirty="0" smtClean="0">
                <a:latin typeface="Georgia" panose="02040502050405020303" pitchFamily="18" charset="0"/>
              </a:rPr>
              <a:t>, </a:t>
            </a:r>
            <a:r>
              <a:rPr lang="en-US" sz="2000" dirty="0">
                <a:latin typeface="Georgia" panose="02040502050405020303" pitchFamily="18" charset="0"/>
              </a:rPr>
              <a:t>clearing pendency and viewing </a:t>
            </a:r>
            <a:r>
              <a:rPr lang="en-US" sz="2000" dirty="0" smtClean="0">
                <a:latin typeface="Georgia" panose="02040502050405020303" pitchFamily="18" charset="0"/>
              </a:rPr>
              <a:t>pending, Manage Delivery Route , Self Shipment </a:t>
            </a:r>
            <a:r>
              <a:rPr lang="en-US" sz="2000" dirty="0">
                <a:latin typeface="Georgia" panose="02040502050405020303" pitchFamily="18" charset="0"/>
              </a:rPr>
              <a:t>Booking, </a:t>
            </a:r>
            <a:r>
              <a:rPr lang="en-US" sz="2000" dirty="0" smtClean="0">
                <a:latin typeface="Georgia" panose="02040502050405020303" pitchFamily="18" charset="0"/>
              </a:rPr>
              <a:t>Do Payment Online and etc..,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The precept behind making this </a:t>
            </a:r>
            <a:r>
              <a:rPr lang="en-US" sz="2000" b="1" dirty="0" smtClean="0">
                <a:latin typeface="Georgia" panose="02040502050405020303" pitchFamily="18" charset="0"/>
              </a:rPr>
              <a:t>PPT</a:t>
            </a:r>
            <a:r>
              <a:rPr lang="en-US" sz="2000" dirty="0" smtClean="0">
                <a:latin typeface="Georgia" panose="02040502050405020303" pitchFamily="18" charset="0"/>
              </a:rPr>
              <a:t>. </a:t>
            </a:r>
            <a:r>
              <a:rPr lang="en-US" sz="2000" dirty="0">
                <a:latin typeface="Georgia" panose="02040502050405020303" pitchFamily="18" charset="0"/>
              </a:rPr>
              <a:t>The new Franchise </a:t>
            </a:r>
            <a:r>
              <a:rPr lang="en-US" sz="2000" dirty="0" smtClean="0">
                <a:latin typeface="Georgia" panose="02040502050405020303" pitchFamily="18" charset="0"/>
              </a:rPr>
              <a:t>are </a:t>
            </a:r>
            <a:r>
              <a:rPr lang="en-US" sz="2000" dirty="0">
                <a:latin typeface="Georgia" panose="02040502050405020303" pitchFamily="18" charset="0"/>
              </a:rPr>
              <a:t>not aware of the Ba </a:t>
            </a:r>
            <a:r>
              <a:rPr lang="en-US" sz="2000" dirty="0" smtClean="0">
                <a:latin typeface="Georgia" panose="02040502050405020303" pitchFamily="18" charset="0"/>
              </a:rPr>
              <a:t>Portal and they have  </a:t>
            </a:r>
            <a:r>
              <a:rPr lang="en-US" sz="2000" dirty="0">
                <a:latin typeface="Georgia" panose="02040502050405020303" pitchFamily="18" charset="0"/>
              </a:rPr>
              <a:t>no knowledge of </a:t>
            </a:r>
            <a:r>
              <a:rPr lang="en-US" b="1" dirty="0">
                <a:latin typeface="Georgia" panose="02040502050405020303" pitchFamily="18" charset="0"/>
              </a:rPr>
              <a:t>DRS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b="1" dirty="0">
                <a:latin typeface="Georgia" panose="02040502050405020303" pitchFamily="18" charset="0"/>
              </a:rPr>
              <a:t>S</a:t>
            </a:r>
            <a:r>
              <a:rPr lang="en-US" sz="2000" b="1" dirty="0" smtClean="0">
                <a:latin typeface="Georgia" panose="02040502050405020303" pitchFamily="18" charset="0"/>
              </a:rPr>
              <a:t>tatus </a:t>
            </a:r>
            <a:r>
              <a:rPr lang="en-US" sz="2000" b="1" dirty="0">
                <a:latin typeface="Georgia" panose="02040502050405020303" pitchFamily="18" charset="0"/>
              </a:rPr>
              <a:t>Updates</a:t>
            </a:r>
            <a:r>
              <a:rPr lang="en-US" sz="2000" dirty="0" smtClean="0">
                <a:latin typeface="Georgia" panose="02040502050405020303" pitchFamily="18" charset="0"/>
              </a:rPr>
              <a:t>, </a:t>
            </a:r>
            <a:r>
              <a:rPr lang="en-US" sz="2000" b="1" dirty="0" smtClean="0">
                <a:latin typeface="Georgia" panose="02040502050405020303" pitchFamily="18" charset="0"/>
              </a:rPr>
              <a:t>Pendency</a:t>
            </a:r>
            <a:endParaRPr lang="en-US" sz="2000" b="1" dirty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 Due </a:t>
            </a:r>
            <a:r>
              <a:rPr lang="en-US" sz="2000" dirty="0">
                <a:latin typeface="Georgia" panose="02040502050405020303" pitchFamily="18" charset="0"/>
              </a:rPr>
              <a:t>to which some percent of BA users find it difficult to work in BA </a:t>
            </a:r>
            <a:r>
              <a:rPr lang="en-US" sz="2000" dirty="0" smtClean="0">
                <a:latin typeface="Georgia" panose="02040502050405020303" pitchFamily="18" charset="0"/>
              </a:rPr>
              <a:t>portal.</a:t>
            </a:r>
          </a:p>
          <a:p>
            <a:r>
              <a:rPr lang="en-US" sz="2000" dirty="0">
                <a:latin typeface="Georgia" panose="02040502050405020303" pitchFamily="18" charset="0"/>
              </a:rPr>
              <a:t>I hope that With the help of this PPT , we acquire Knowledge about the  all modules 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To The Given Three </a:t>
            </a:r>
            <a:r>
              <a:rPr lang="en-US" sz="2000" b="1" dirty="0">
                <a:latin typeface="Georgia" panose="02040502050405020303" pitchFamily="18" charset="0"/>
              </a:rPr>
              <a:t>S</a:t>
            </a:r>
            <a:r>
              <a:rPr lang="en-US" sz="2000" b="1" dirty="0" smtClean="0">
                <a:latin typeface="Georgia" panose="02040502050405020303" pitchFamily="18" charset="0"/>
              </a:rPr>
              <a:t>teps Mention Below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According to the images of the Modules 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H</a:t>
            </a:r>
            <a:r>
              <a:rPr lang="en-US" sz="2000" dirty="0" smtClean="0">
                <a:latin typeface="Georgia" panose="02040502050405020303" pitchFamily="18" charset="0"/>
              </a:rPr>
              <a:t>ow to use that modules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Georgia" panose="02040502050405020303" pitchFamily="18" charset="0"/>
              </a:rPr>
              <a:t>Some short description/Information about Modules </a:t>
            </a:r>
            <a:endParaRPr lang="en-IN" sz="2000" dirty="0">
              <a:latin typeface="Georgia" panose="02040502050405020303" pitchFamily="18" charset="0"/>
            </a:endParaRPr>
          </a:p>
        </p:txBody>
      </p:sp>
      <p:pic>
        <p:nvPicPr>
          <p:cNvPr id="17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5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586985" y="1780027"/>
            <a:ext cx="189125" cy="5487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939" y="1086135"/>
            <a:ext cx="621034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The shipments that have been delivered by the deliver boy of the branch. Branch can update the status on the basis of the DRS number</a:t>
            </a:r>
            <a:r>
              <a:rPr lang="en-US" sz="1600" dirty="0" smtClean="0"/>
              <a:t> </a:t>
            </a:r>
            <a:endParaRPr lang="en-IN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62" y="2328778"/>
            <a:ext cx="8488927" cy="2637118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16200000">
            <a:off x="5831638" y="5162642"/>
            <a:ext cx="395790" cy="2172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1452" y="5499207"/>
            <a:ext cx="199406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 smtClean="0"/>
              <a:t>Click To Submit </a:t>
            </a:r>
            <a:endParaRPr lang="en-IN" sz="16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/>
              <a:t>art-</a:t>
            </a:r>
            <a:r>
              <a:rPr lang="en-IN" sz="3200" dirty="0" smtClean="0"/>
              <a:t>1</a:t>
            </a:r>
            <a:endParaRPr lang="en-IN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86306" y="132278"/>
            <a:ext cx="5929207" cy="57094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/>
              <a:t>S</a:t>
            </a:r>
            <a:r>
              <a:rPr lang="fr-FR" sz="3500" cap="all" dirty="0"/>
              <a:t>YSTEM</a:t>
            </a:r>
            <a:r>
              <a:rPr lang="fr-FR" cap="all" dirty="0"/>
              <a:t> </a:t>
            </a:r>
            <a:r>
              <a:rPr lang="en-IN" cap="all" dirty="0"/>
              <a:t>G</a:t>
            </a:r>
            <a:r>
              <a:rPr lang="en-IN" sz="3500" cap="all" dirty="0"/>
              <a:t>ENERATED</a:t>
            </a:r>
            <a:r>
              <a:rPr lang="en-IN" cap="all" dirty="0"/>
              <a:t> D</a:t>
            </a:r>
            <a:r>
              <a:rPr lang="en-IN" sz="3500" cap="all" dirty="0"/>
              <a:t>RS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42152" y="124056"/>
            <a:ext cx="2443622" cy="5661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pPr lvl="0"/>
            <a:r>
              <a:rPr lang="en-IN" sz="8000" dirty="0" smtClean="0"/>
              <a:t>S</a:t>
            </a:r>
            <a:r>
              <a:rPr lang="en-IN" sz="6000" dirty="0" smtClean="0"/>
              <a:t>tatus </a:t>
            </a:r>
            <a:r>
              <a:rPr lang="en-IN" sz="8500" dirty="0" smtClean="0"/>
              <a:t>u</a:t>
            </a:r>
            <a:r>
              <a:rPr lang="en-IN" sz="6000" dirty="0" smtClean="0"/>
              <a:t>pdate</a:t>
            </a:r>
            <a:endParaRPr lang="en-IN" sz="6000" dirty="0"/>
          </a:p>
        </p:txBody>
      </p:sp>
      <p:pic>
        <p:nvPicPr>
          <p:cNvPr id="15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852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247334" y="1804337"/>
            <a:ext cx="247436" cy="6218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096" y="1150245"/>
            <a:ext cx="621034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The shipments delivered by the </a:t>
            </a:r>
            <a:r>
              <a:rPr lang="en-US" sz="1600" dirty="0" smtClean="0"/>
              <a:t>Branch Del-boy </a:t>
            </a:r>
            <a:r>
              <a:rPr lang="en-US" sz="1600" dirty="0"/>
              <a:t>and signed on DRS have to be filled here by the receiver who has </a:t>
            </a:r>
            <a:r>
              <a:rPr lang="en-US" sz="1600" dirty="0" smtClean="0"/>
              <a:t>Received That shipments</a:t>
            </a:r>
            <a:r>
              <a:rPr lang="en-US" sz="1600" dirty="0"/>
              <a:t>.</a:t>
            </a:r>
            <a:endParaRPr lang="en-IN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 smtClean="0"/>
              <a:t>art-</a:t>
            </a:r>
            <a:r>
              <a:rPr lang="en-IN" sz="3200" dirty="0"/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63" y="2426205"/>
            <a:ext cx="8433111" cy="3204940"/>
          </a:xfrm>
          <a:prstGeom prst="rect">
            <a:avLst/>
          </a:prstGeom>
        </p:spPr>
      </p:pic>
      <p:sp>
        <p:nvSpPr>
          <p:cNvPr id="59" name="Right Arrow 58"/>
          <p:cNvSpPr/>
          <p:nvPr/>
        </p:nvSpPr>
        <p:spPr>
          <a:xfrm rot="16200000">
            <a:off x="5512730" y="5706024"/>
            <a:ext cx="395790" cy="2172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04953" y="6043241"/>
            <a:ext cx="199406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 smtClean="0"/>
              <a:t>Click To Submit </a:t>
            </a:r>
            <a:endParaRPr lang="en-IN" sz="1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603" y="129136"/>
            <a:ext cx="5929207" cy="57094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/>
              <a:t>S</a:t>
            </a:r>
            <a:r>
              <a:rPr lang="fr-FR" sz="3500" cap="all" dirty="0"/>
              <a:t>YSTEM</a:t>
            </a:r>
            <a:r>
              <a:rPr lang="fr-FR" cap="all" dirty="0"/>
              <a:t> </a:t>
            </a:r>
            <a:r>
              <a:rPr lang="en-IN" cap="all" dirty="0"/>
              <a:t>G</a:t>
            </a:r>
            <a:r>
              <a:rPr lang="en-IN" sz="3500" cap="all" dirty="0"/>
              <a:t>ENERATED</a:t>
            </a:r>
            <a:r>
              <a:rPr lang="en-IN" cap="all" dirty="0"/>
              <a:t> D</a:t>
            </a:r>
            <a:r>
              <a:rPr lang="en-IN" sz="3500" cap="all" dirty="0"/>
              <a:t>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70746" y="133944"/>
            <a:ext cx="2443622" cy="5661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pPr lvl="0"/>
            <a:r>
              <a:rPr lang="en-IN" sz="8000" dirty="0" smtClean="0"/>
              <a:t>S</a:t>
            </a:r>
            <a:r>
              <a:rPr lang="en-IN" sz="6000" dirty="0" smtClean="0"/>
              <a:t>tatus </a:t>
            </a:r>
            <a:r>
              <a:rPr lang="en-IN" sz="8500" dirty="0" smtClean="0"/>
              <a:t>u</a:t>
            </a:r>
            <a:r>
              <a:rPr lang="en-IN" sz="6000" dirty="0" smtClean="0"/>
              <a:t>pdate</a:t>
            </a:r>
            <a:endParaRPr lang="en-IN" sz="6000" dirty="0"/>
          </a:p>
        </p:txBody>
      </p:sp>
      <p:pic>
        <p:nvPicPr>
          <p:cNvPr id="17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844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8818" y="5763175"/>
            <a:ext cx="720846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 smtClean="0"/>
              <a:t>Once </a:t>
            </a:r>
            <a:r>
              <a:rPr lang="en-IN" sz="1600" dirty="0"/>
              <a:t>Submitted, system will generate the DRS and open new DRS generation </a:t>
            </a:r>
            <a:r>
              <a:rPr lang="en-IN" sz="1600" dirty="0" smtClean="0"/>
              <a:t>option</a:t>
            </a:r>
            <a:endParaRPr lang="en-IN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11683" y="904450"/>
            <a:ext cx="1418188" cy="4915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r>
              <a:rPr lang="en-IN" sz="3500" dirty="0" smtClean="0"/>
              <a:t>P</a:t>
            </a:r>
            <a:r>
              <a:rPr lang="en-IN" sz="2600" dirty="0" smtClean="0"/>
              <a:t>art-</a:t>
            </a:r>
            <a:r>
              <a:rPr lang="en-IN" sz="3200" dirty="0"/>
              <a:t>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98" y="2213252"/>
            <a:ext cx="8797538" cy="29718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086508" y="129136"/>
            <a:ext cx="5929207" cy="57094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fr-FR" cap="all" dirty="0"/>
              <a:t>S</a:t>
            </a:r>
            <a:r>
              <a:rPr lang="fr-FR" sz="3500" cap="all" dirty="0"/>
              <a:t>YSTEM</a:t>
            </a:r>
            <a:r>
              <a:rPr lang="fr-FR" cap="all" dirty="0"/>
              <a:t> </a:t>
            </a:r>
            <a:r>
              <a:rPr lang="en-IN" cap="all" dirty="0"/>
              <a:t>G</a:t>
            </a:r>
            <a:r>
              <a:rPr lang="en-IN" sz="3500" cap="all" dirty="0"/>
              <a:t>ENERATED</a:t>
            </a:r>
            <a:r>
              <a:rPr lang="en-IN" cap="all" dirty="0"/>
              <a:t> D</a:t>
            </a:r>
            <a:r>
              <a:rPr lang="en-IN" sz="3500" cap="all" dirty="0"/>
              <a:t>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42556" y="129136"/>
            <a:ext cx="2443622" cy="5661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pPr lvl="0"/>
            <a:r>
              <a:rPr lang="en-IN" sz="8000" dirty="0" smtClean="0"/>
              <a:t>S</a:t>
            </a:r>
            <a:r>
              <a:rPr lang="en-IN" sz="6000" dirty="0" smtClean="0"/>
              <a:t>tatus </a:t>
            </a:r>
            <a:r>
              <a:rPr lang="en-IN" sz="8500" dirty="0" smtClean="0"/>
              <a:t>u</a:t>
            </a:r>
            <a:r>
              <a:rPr lang="en-IN" sz="6000" dirty="0" smtClean="0"/>
              <a:t>pdate</a:t>
            </a:r>
            <a:endParaRPr lang="en-IN" sz="6000" dirty="0"/>
          </a:p>
        </p:txBody>
      </p:sp>
      <p:sp>
        <p:nvSpPr>
          <p:cNvPr id="13" name="Down Arrow 12"/>
          <p:cNvSpPr/>
          <p:nvPr/>
        </p:nvSpPr>
        <p:spPr>
          <a:xfrm flipV="1">
            <a:off x="5346767" y="5119427"/>
            <a:ext cx="280310" cy="6483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pic>
        <p:nvPicPr>
          <p:cNvPr id="14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604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85993" y="126364"/>
            <a:ext cx="5594229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/>
              <a:t>M</a:t>
            </a:r>
            <a:r>
              <a:rPr lang="en-IN" sz="3500" cap="all" dirty="0"/>
              <a:t>ANUAL</a:t>
            </a:r>
            <a:r>
              <a:rPr lang="en-IN" cap="all" dirty="0"/>
              <a:t> D</a:t>
            </a:r>
            <a:r>
              <a:rPr lang="en-IN" sz="3500" cap="all" dirty="0"/>
              <a:t>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4126" y="1005554"/>
            <a:ext cx="9478977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Select status date - Enter manual DRS No - Enter  manual Awbno of the DRS -  Select  status, Remarks and entry  Recd.by and Phone NO.  Then click the Submit button.</a:t>
            </a:r>
          </a:p>
          <a:p>
            <a:r>
              <a:rPr lang="en-US" dirty="0"/>
              <a:t> Then Awbno row will Drop down as per the below image.  In this process you can enter 20 AWB NO (Max) in a manual DRS.  In case of wrong entry you can Delete it.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770" y="2374947"/>
            <a:ext cx="8784728" cy="396240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6838663" y="2161012"/>
            <a:ext cx="172938" cy="3020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42556" y="129136"/>
            <a:ext cx="2443622" cy="5661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300" b="1" cap="all"/>
            </a:lvl1pPr>
          </a:lstStyle>
          <a:p>
            <a:pPr lvl="0"/>
            <a:r>
              <a:rPr lang="en-IN" sz="8000" dirty="0" smtClean="0"/>
              <a:t>S</a:t>
            </a:r>
            <a:r>
              <a:rPr lang="en-IN" sz="6000" dirty="0" smtClean="0"/>
              <a:t>tatus </a:t>
            </a:r>
            <a:r>
              <a:rPr lang="en-IN" sz="8500" dirty="0" smtClean="0"/>
              <a:t>u</a:t>
            </a:r>
            <a:r>
              <a:rPr lang="en-IN" sz="6000" dirty="0" smtClean="0"/>
              <a:t>pdate</a:t>
            </a:r>
            <a:endParaRPr lang="en-IN" sz="6000" dirty="0"/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237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4134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R</a:t>
            </a:r>
            <a:r>
              <a:rPr lang="en-IN" sz="3600" dirty="0"/>
              <a:t>EPORT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040" y="935649"/>
            <a:ext cx="11299213" cy="54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714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/>
              <a:t>B</a:t>
            </a:r>
            <a:r>
              <a:rPr lang="en-IN" sz="3500" cap="all" dirty="0"/>
              <a:t>OOKING</a:t>
            </a:r>
            <a:r>
              <a:rPr lang="en-IN" cap="all" dirty="0"/>
              <a:t> I</a:t>
            </a:r>
            <a:r>
              <a:rPr lang="en-IN" sz="3500" cap="all" dirty="0"/>
              <a:t>NFORMATION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5571160" y="1610547"/>
            <a:ext cx="172938" cy="3020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240" y="1233303"/>
            <a:ext cx="4673359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</a:t>
            </a:r>
            <a:r>
              <a:rPr lang="en-US" sz="1600" dirty="0"/>
              <a:t>details of </a:t>
            </a:r>
            <a:r>
              <a:rPr lang="en-US" sz="1600" dirty="0" smtClean="0"/>
              <a:t>booked shipments by Branch</a:t>
            </a:r>
            <a:endParaRPr lang="en-IN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64" y="1970827"/>
            <a:ext cx="7767061" cy="21513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7" y="4131773"/>
            <a:ext cx="7524678" cy="1834461"/>
          </a:xfrm>
          <a:prstGeom prst="rect">
            <a:avLst/>
          </a:prstGeom>
        </p:spPr>
      </p:pic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850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L</a:t>
            </a:r>
            <a:r>
              <a:rPr lang="en-IN" sz="3500" cap="all" dirty="0" smtClean="0"/>
              <a:t>OAD</a:t>
            </a:r>
            <a:r>
              <a:rPr lang="en-IN" cap="all" dirty="0" smtClean="0"/>
              <a:t> </a:t>
            </a:r>
            <a:r>
              <a:rPr lang="en-IN" cap="all" dirty="0"/>
              <a:t>I</a:t>
            </a:r>
            <a:r>
              <a:rPr lang="en-IN" sz="3500" cap="all" dirty="0"/>
              <a:t>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8" y="1367752"/>
            <a:ext cx="7315834" cy="13412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66" y="2819768"/>
            <a:ext cx="108870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975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V</a:t>
            </a:r>
            <a:r>
              <a:rPr lang="en-IN" sz="3500" cap="all" dirty="0" smtClean="0"/>
              <a:t>IEW</a:t>
            </a:r>
            <a:r>
              <a:rPr lang="en-IN" cap="all" dirty="0" smtClean="0"/>
              <a:t> P</a:t>
            </a:r>
            <a:r>
              <a:rPr lang="en-IN" sz="3500" cap="all" dirty="0" smtClean="0"/>
              <a:t>ENDING </a:t>
            </a:r>
            <a:r>
              <a:rPr lang="en-IN" cap="all" dirty="0"/>
              <a:t>D</a:t>
            </a:r>
            <a:r>
              <a:rPr lang="en-IN" sz="3500" cap="all" dirty="0" smtClean="0"/>
              <a:t>ATA</a:t>
            </a:r>
            <a:endParaRPr lang="en-IN" sz="3500" cap="al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55" y="2096198"/>
            <a:ext cx="7315834" cy="11049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6" y="3952395"/>
            <a:ext cx="7315834" cy="1857362"/>
          </a:xfrm>
          <a:prstGeom prst="rect">
            <a:avLst/>
          </a:prstGeom>
        </p:spPr>
      </p:pic>
      <p:pic>
        <p:nvPicPr>
          <p:cNvPr id="10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113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V</a:t>
            </a:r>
            <a:r>
              <a:rPr lang="en-IN" sz="3500" cap="all" dirty="0" smtClean="0"/>
              <a:t>IEW</a:t>
            </a:r>
            <a:r>
              <a:rPr lang="en-IN" cap="all" dirty="0" smtClean="0"/>
              <a:t> I</a:t>
            </a:r>
            <a:r>
              <a:rPr lang="en-IN" sz="3500" cap="all" dirty="0" smtClean="0"/>
              <a:t>NCOMING </a:t>
            </a:r>
            <a:r>
              <a:rPr lang="en-IN" cap="all" dirty="0"/>
              <a:t>D</a:t>
            </a:r>
            <a:r>
              <a:rPr lang="en-IN" sz="3500" cap="all" dirty="0" smtClean="0"/>
              <a:t>ATA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21" y="2053698"/>
            <a:ext cx="7338696" cy="1104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81" y="4121707"/>
            <a:ext cx="7394616" cy="1901994"/>
          </a:xfrm>
          <a:prstGeom prst="rect">
            <a:avLst/>
          </a:prstGeom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915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V</a:t>
            </a:r>
            <a:r>
              <a:rPr lang="en-IN" sz="3500" cap="all" dirty="0" smtClean="0"/>
              <a:t>IEW</a:t>
            </a:r>
            <a:r>
              <a:rPr lang="en-IN" cap="all" dirty="0" smtClean="0"/>
              <a:t> O</a:t>
            </a:r>
            <a:r>
              <a:rPr lang="en-IN" sz="3500" cap="all" dirty="0" smtClean="0"/>
              <a:t>UTGOING </a:t>
            </a:r>
            <a:r>
              <a:rPr lang="en-IN" cap="all" dirty="0"/>
              <a:t>D</a:t>
            </a:r>
            <a:r>
              <a:rPr lang="en-IN" sz="3500" cap="all" dirty="0" smtClean="0"/>
              <a:t>ATA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7" y="1922827"/>
            <a:ext cx="7353937" cy="1104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3" y="3244512"/>
            <a:ext cx="7353937" cy="1944481"/>
          </a:xfrm>
          <a:prstGeom prst="rect">
            <a:avLst/>
          </a:prstGeom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940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833" y="43736"/>
            <a:ext cx="7900114" cy="11079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ELCOME</a:t>
            </a:r>
            <a:r>
              <a:rPr lang="en-US" altLang="en-US" sz="6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P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ORTAL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901" y="1317674"/>
            <a:ext cx="11525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V</a:t>
            </a:r>
            <a:r>
              <a:rPr lang="en-IN" sz="3500" cap="all" dirty="0" smtClean="0"/>
              <a:t>IEW</a:t>
            </a:r>
            <a:r>
              <a:rPr lang="en-IN" cap="all" dirty="0" smtClean="0"/>
              <a:t> C-</a:t>
            </a:r>
            <a:r>
              <a:rPr lang="en-IN" sz="3500" cap="all" dirty="0" smtClean="0"/>
              <a:t>NOTE </a:t>
            </a:r>
            <a:r>
              <a:rPr lang="en-IN" cap="all" dirty="0"/>
              <a:t>D</a:t>
            </a:r>
            <a:r>
              <a:rPr lang="en-IN" sz="3500" cap="all" dirty="0" smtClean="0"/>
              <a:t>ATA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12" y="1983227"/>
            <a:ext cx="7331075" cy="998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1" y="3879648"/>
            <a:ext cx="7331075" cy="2117684"/>
          </a:xfrm>
          <a:prstGeom prst="rect">
            <a:avLst/>
          </a:prstGeom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16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S</a:t>
            </a:r>
            <a:r>
              <a:rPr lang="en-IN" sz="3500" cap="all" dirty="0" smtClean="0"/>
              <a:t>ALES </a:t>
            </a:r>
            <a:r>
              <a:rPr lang="en-IN" cap="all" dirty="0" smtClean="0"/>
              <a:t>R</a:t>
            </a:r>
            <a:r>
              <a:rPr lang="en-IN" sz="3500" cap="all" dirty="0" smtClean="0"/>
              <a:t>EPORT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50" y="1805017"/>
            <a:ext cx="7346317" cy="1112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78" y="3521519"/>
            <a:ext cx="7346317" cy="1493323"/>
          </a:xfrm>
          <a:prstGeom prst="rect">
            <a:avLst/>
          </a:prstGeom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11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S</a:t>
            </a:r>
            <a:r>
              <a:rPr lang="en-IN" sz="3500" cap="all" dirty="0" smtClean="0"/>
              <a:t>ALES </a:t>
            </a:r>
            <a:r>
              <a:rPr lang="en-IN" cap="all" dirty="0" smtClean="0"/>
              <a:t>R</a:t>
            </a:r>
            <a:r>
              <a:rPr lang="en-IN" sz="3500" cap="all" dirty="0" smtClean="0"/>
              <a:t>EPORT </a:t>
            </a:r>
            <a:r>
              <a:rPr lang="en-US" sz="3600" cap="all" dirty="0" smtClean="0"/>
              <a:t> (INTERNATIONAL)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67" y="1833152"/>
            <a:ext cx="7346317" cy="11126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933" y="3368627"/>
            <a:ext cx="913821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113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US" sz="5300" dirty="0" smtClean="0"/>
              <a:t>B</a:t>
            </a:r>
            <a:r>
              <a:rPr lang="en-US" sz="4100" dirty="0" smtClean="0"/>
              <a:t>A </a:t>
            </a:r>
            <a:r>
              <a:rPr lang="en-US" sz="5300" dirty="0" smtClean="0"/>
              <a:t>B</a:t>
            </a:r>
            <a:r>
              <a:rPr lang="en-US" sz="4100" dirty="0" smtClean="0"/>
              <a:t>OOKING</a:t>
            </a:r>
            <a:r>
              <a:rPr lang="en-US" dirty="0" smtClean="0"/>
              <a:t> </a:t>
            </a:r>
            <a:r>
              <a:rPr lang="en-US" sz="5300" dirty="0" smtClean="0"/>
              <a:t>P</a:t>
            </a:r>
            <a:r>
              <a:rPr lang="en-US" sz="4100" dirty="0" smtClean="0"/>
              <a:t>ERFORMANCE </a:t>
            </a:r>
            <a:r>
              <a:rPr lang="en-US" sz="5300" dirty="0" smtClean="0"/>
              <a:t>R</a:t>
            </a:r>
            <a:r>
              <a:rPr lang="en-US" sz="4100" dirty="0" smtClean="0"/>
              <a:t>EPORT</a:t>
            </a:r>
            <a:endParaRPr lang="en-IN" sz="4100" cap="all" dirty="0"/>
          </a:p>
        </p:txBody>
      </p:sp>
      <p:sp>
        <p:nvSpPr>
          <p:cNvPr id="9" name="Down Arrow 8"/>
          <p:cNvSpPr/>
          <p:nvPr/>
        </p:nvSpPr>
        <p:spPr>
          <a:xfrm>
            <a:off x="5484690" y="1645920"/>
            <a:ext cx="240861" cy="489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1348" y="1191100"/>
            <a:ext cx="907366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show the details </a:t>
            </a:r>
            <a:r>
              <a:rPr lang="en-US" sz="1600" dirty="0"/>
              <a:t>of </a:t>
            </a:r>
            <a:r>
              <a:rPr lang="en-US" sz="1600" dirty="0" smtClean="0"/>
              <a:t>BA Booking Vs </a:t>
            </a:r>
            <a:r>
              <a:rPr lang="en-US" sz="1600" dirty="0" err="1" smtClean="0"/>
              <a:t>BaMobile</a:t>
            </a:r>
            <a:r>
              <a:rPr lang="en-US" sz="1600" dirty="0" smtClean="0"/>
              <a:t> Booking Vs Local  Booking Performance</a:t>
            </a:r>
            <a:endParaRPr lang="en-IN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6" y="3462851"/>
            <a:ext cx="10801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099" y="2139828"/>
            <a:ext cx="7429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11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N</a:t>
            </a:r>
            <a:r>
              <a:rPr lang="en-IN" sz="3500" cap="all" dirty="0" smtClean="0"/>
              <a:t>DR </a:t>
            </a:r>
            <a:r>
              <a:rPr lang="en-IN" cap="all" dirty="0" smtClean="0"/>
              <a:t>S</a:t>
            </a:r>
            <a:r>
              <a:rPr lang="en-IN" sz="3500" cap="all" dirty="0" smtClean="0"/>
              <a:t>TATUS </a:t>
            </a:r>
            <a:r>
              <a:rPr lang="en-IN" cap="all" dirty="0" smtClean="0"/>
              <a:t>R</a:t>
            </a:r>
            <a:r>
              <a:rPr lang="en-IN" sz="3500" cap="all" dirty="0" smtClean="0"/>
              <a:t>EPORT</a:t>
            </a:r>
            <a:endParaRPr lang="en-IN" sz="3500" cap="all" dirty="0"/>
          </a:p>
          <a:p>
            <a:endParaRPr lang="en-IN" sz="3500" cap="all" dirty="0"/>
          </a:p>
        </p:txBody>
      </p:sp>
      <p:sp>
        <p:nvSpPr>
          <p:cNvPr id="9" name="Down Arrow 8"/>
          <p:cNvSpPr/>
          <p:nvPr/>
        </p:nvSpPr>
        <p:spPr>
          <a:xfrm>
            <a:off x="5498757" y="1772530"/>
            <a:ext cx="240861" cy="489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7100" y="2322928"/>
            <a:ext cx="738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558" y="3655109"/>
            <a:ext cx="868804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55409" y="1219236"/>
            <a:ext cx="808892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show the details </a:t>
            </a:r>
            <a:r>
              <a:rPr lang="en-US" sz="1600" dirty="0"/>
              <a:t>of </a:t>
            </a:r>
            <a:r>
              <a:rPr lang="en-US" sz="1600" dirty="0" smtClean="0"/>
              <a:t> NDR Status Entry shipments &amp; From Date and To Date parameters indicate when the status was applied against the shipment in this date range.</a:t>
            </a:r>
            <a:endParaRPr lang="en-IN" sz="1600" dirty="0"/>
          </a:p>
        </p:txBody>
      </p:sp>
      <p:pic>
        <p:nvPicPr>
          <p:cNvPr id="13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110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3500" cap="all" dirty="0" smtClean="0"/>
              <a:t> </a:t>
            </a:r>
            <a:r>
              <a:rPr lang="en-IN" cap="all" dirty="0" err="1" smtClean="0"/>
              <a:t>R</a:t>
            </a:r>
            <a:r>
              <a:rPr lang="en-IN" sz="3500" cap="all" dirty="0" err="1" smtClean="0"/>
              <a:t>tO</a:t>
            </a:r>
            <a:r>
              <a:rPr lang="en-IN" sz="3500" cap="all" dirty="0" smtClean="0"/>
              <a:t> </a:t>
            </a:r>
            <a:r>
              <a:rPr lang="en-IN" cap="all" dirty="0" smtClean="0"/>
              <a:t>S</a:t>
            </a:r>
            <a:r>
              <a:rPr lang="en-IN" sz="3500" cap="all" dirty="0" smtClean="0"/>
              <a:t>tatus </a:t>
            </a:r>
            <a:r>
              <a:rPr lang="en-IN" cap="all" dirty="0" smtClean="0"/>
              <a:t>R</a:t>
            </a:r>
            <a:r>
              <a:rPr lang="en-IN" sz="3500" cap="all" dirty="0" smtClean="0"/>
              <a:t>EPORT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6440" y="2189798"/>
            <a:ext cx="746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86" y="3362177"/>
            <a:ext cx="10772775" cy="28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loud Callout 14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5409" y="1219236"/>
            <a:ext cx="808892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show the details </a:t>
            </a:r>
            <a:r>
              <a:rPr lang="en-US" sz="1600" dirty="0"/>
              <a:t>of </a:t>
            </a:r>
            <a:r>
              <a:rPr lang="en-US" sz="1600" dirty="0" smtClean="0"/>
              <a:t> RTO Status Entry shipments &amp; the From Date and To Date parameters indicate when the status was applied against the shipment in this date range.</a:t>
            </a:r>
            <a:endParaRPr lang="en-IN" sz="1600" dirty="0"/>
          </a:p>
        </p:txBody>
      </p:sp>
      <p:sp>
        <p:nvSpPr>
          <p:cNvPr id="14" name="Down Arrow 13"/>
          <p:cNvSpPr/>
          <p:nvPr/>
        </p:nvSpPr>
        <p:spPr>
          <a:xfrm>
            <a:off x="5428419" y="1758461"/>
            <a:ext cx="240861" cy="489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110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3500" cap="all" dirty="0" smtClean="0"/>
              <a:t> </a:t>
            </a:r>
            <a:r>
              <a:rPr lang="en-US" sz="4800" cap="all" dirty="0" smtClean="0"/>
              <a:t>V</a:t>
            </a:r>
            <a:r>
              <a:rPr lang="en-US" sz="3800" cap="all" dirty="0" smtClean="0"/>
              <a:t>OLUMETRIC</a:t>
            </a:r>
            <a:r>
              <a:rPr lang="en-US" cap="all" dirty="0" smtClean="0"/>
              <a:t> </a:t>
            </a:r>
            <a:r>
              <a:rPr lang="en-US" sz="4800" cap="all" dirty="0" smtClean="0"/>
              <a:t>S</a:t>
            </a:r>
            <a:r>
              <a:rPr lang="en-US" sz="3500" cap="all" dirty="0" smtClean="0"/>
              <a:t>HIPMENT</a:t>
            </a:r>
            <a:r>
              <a:rPr lang="en-US" cap="all" dirty="0" smtClean="0"/>
              <a:t> </a:t>
            </a:r>
            <a:r>
              <a:rPr lang="en-US" sz="4800" cap="all" dirty="0" smtClean="0"/>
              <a:t>R</a:t>
            </a:r>
            <a:r>
              <a:rPr lang="en-US" sz="3500" cap="all" dirty="0" smtClean="0"/>
              <a:t>EPORT</a:t>
            </a:r>
            <a:endParaRPr lang="en-IN" sz="3500" cap="all" dirty="0"/>
          </a:p>
          <a:p>
            <a:endParaRPr lang="en-IN" sz="3500" cap="all" dirty="0"/>
          </a:p>
        </p:txBody>
      </p:sp>
      <p:sp>
        <p:nvSpPr>
          <p:cNvPr id="31" name="TextBox 30"/>
          <p:cNvSpPr txBox="1"/>
          <p:nvPr/>
        </p:nvSpPr>
        <p:spPr>
          <a:xfrm>
            <a:off x="2658796" y="1177032"/>
            <a:ext cx="623198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show the details of  Change Volumetric shipments Weight</a:t>
            </a:r>
            <a:endParaRPr lang="en-IN" sz="1600" dirty="0"/>
          </a:p>
        </p:txBody>
      </p:sp>
      <p:sp>
        <p:nvSpPr>
          <p:cNvPr id="15" name="Cloud Callout 14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053" y="1993291"/>
            <a:ext cx="7572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31" y="3165231"/>
            <a:ext cx="10782300" cy="275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>
            <a:off x="5470622" y="1561514"/>
            <a:ext cx="240861" cy="489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11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B</a:t>
            </a:r>
            <a:r>
              <a:rPr lang="en-IN" sz="3500" cap="all" dirty="0" smtClean="0"/>
              <a:t>A </a:t>
            </a:r>
            <a:r>
              <a:rPr lang="en-IN" cap="all" dirty="0" smtClean="0"/>
              <a:t>B</a:t>
            </a:r>
            <a:r>
              <a:rPr lang="en-IN" sz="3500" cap="all" dirty="0" smtClean="0"/>
              <a:t>OOKING </a:t>
            </a:r>
            <a:r>
              <a:rPr lang="en-IN" sz="3600" cap="all" dirty="0"/>
              <a:t>R</a:t>
            </a:r>
            <a:r>
              <a:rPr lang="en-IN" sz="3500" cap="all" dirty="0"/>
              <a:t>EPORT</a:t>
            </a:r>
          </a:p>
          <a:p>
            <a:endParaRPr lang="en-IN" sz="3500" cap="all" dirty="0"/>
          </a:p>
        </p:txBody>
      </p:sp>
      <p:sp>
        <p:nvSpPr>
          <p:cNvPr id="9" name="Down Arrow 8"/>
          <p:cNvSpPr/>
          <p:nvPr/>
        </p:nvSpPr>
        <p:spPr>
          <a:xfrm>
            <a:off x="5484690" y="1645920"/>
            <a:ext cx="240861" cy="489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46" y="2205146"/>
            <a:ext cx="8014826" cy="13051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61" y="4154247"/>
            <a:ext cx="7958621" cy="16062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97946" y="1247371"/>
            <a:ext cx="54864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Designee to show the details </a:t>
            </a:r>
            <a:r>
              <a:rPr lang="en-US" sz="1600" dirty="0"/>
              <a:t>of </a:t>
            </a:r>
            <a:r>
              <a:rPr lang="en-US" sz="1600" dirty="0" smtClean="0"/>
              <a:t>booked shipments in BA Portal</a:t>
            </a:r>
            <a:endParaRPr lang="en-IN" sz="1600" dirty="0"/>
          </a:p>
        </p:txBody>
      </p:sp>
      <p:pic>
        <p:nvPicPr>
          <p:cNvPr id="12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110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310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Q</a:t>
            </a:r>
            <a:r>
              <a:rPr lang="en-IN" sz="3600" dirty="0"/>
              <a:t>UERY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59" y="2471738"/>
            <a:ext cx="9180024" cy="2477843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2864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S</a:t>
            </a:r>
            <a:r>
              <a:rPr lang="en-IN" sz="3500" cap="all" dirty="0"/>
              <a:t>HIPMENT</a:t>
            </a:r>
            <a:r>
              <a:rPr lang="en-IN" cap="all" dirty="0" smtClean="0"/>
              <a:t> S</a:t>
            </a:r>
            <a:r>
              <a:rPr lang="en-IN" sz="3500" cap="all" dirty="0" smtClean="0"/>
              <a:t>TATUS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44" y="2078194"/>
            <a:ext cx="10058400" cy="3735709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94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66202" y="183737"/>
            <a:ext cx="3802776" cy="3905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dirty="0"/>
              <a:t>Complain Register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23" name="Cloud Callout 22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54" y="989545"/>
            <a:ext cx="9640135" cy="101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" y="1899138"/>
            <a:ext cx="7640591" cy="454676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3935189" y="1601520"/>
            <a:ext cx="315763" cy="22633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6200000">
            <a:off x="7977543" y="3875517"/>
            <a:ext cx="190122" cy="52509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56209" y="2180493"/>
            <a:ext cx="3594316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After the shipment is booked by the </a:t>
            </a:r>
            <a:r>
              <a:rPr lang="en-US" dirty="0" smtClean="0"/>
              <a:t>Ba Users . </a:t>
            </a:r>
            <a:r>
              <a:rPr lang="en-US" dirty="0"/>
              <a:t>In case the shipment is not delivered within 72 hours, if there is any other requirement </a:t>
            </a:r>
            <a:r>
              <a:rPr lang="en-US" dirty="0" smtClean="0"/>
              <a:t> related from </a:t>
            </a:r>
            <a:r>
              <a:rPr lang="en-US" dirty="0"/>
              <a:t>the </a:t>
            </a:r>
            <a:r>
              <a:rPr lang="en-US" dirty="0" smtClean="0"/>
              <a:t>shipment , </a:t>
            </a:r>
            <a:r>
              <a:rPr lang="en-US" dirty="0"/>
              <a:t>then the </a:t>
            </a:r>
            <a:r>
              <a:rPr lang="en-US" dirty="0" smtClean="0"/>
              <a:t>Ba user </a:t>
            </a:r>
            <a:r>
              <a:rPr lang="en-US" dirty="0"/>
              <a:t>can log his complaint here. Our </a:t>
            </a:r>
            <a:r>
              <a:rPr lang="en-US" dirty="0" smtClean="0"/>
              <a:t>Backend team </a:t>
            </a:r>
            <a:r>
              <a:rPr lang="en-US" dirty="0"/>
              <a:t>is always ready to fulfill your requirement 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3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55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S</a:t>
            </a:r>
            <a:r>
              <a:rPr lang="en-IN" sz="3500" cap="all" dirty="0"/>
              <a:t>HIPMENT</a:t>
            </a:r>
            <a:r>
              <a:rPr lang="en-IN" cap="all" dirty="0" smtClean="0"/>
              <a:t> L</a:t>
            </a:r>
            <a:r>
              <a:rPr lang="en-IN" sz="3500" cap="all" dirty="0"/>
              <a:t>AST</a:t>
            </a:r>
            <a:r>
              <a:rPr lang="en-IN" cap="all" dirty="0" smtClean="0"/>
              <a:t> S</a:t>
            </a:r>
            <a:r>
              <a:rPr lang="en-IN" sz="3500" cap="all" dirty="0" smtClean="0"/>
              <a:t>TATUS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5" y="2129096"/>
            <a:ext cx="9798450" cy="3115274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3813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S</a:t>
            </a:r>
            <a:r>
              <a:rPr lang="en-IN" sz="3500" cap="all" dirty="0" smtClean="0"/>
              <a:t>HIPPER</a:t>
            </a:r>
            <a:r>
              <a:rPr lang="en-IN" cap="all" dirty="0" smtClean="0"/>
              <a:t> S</a:t>
            </a:r>
            <a:r>
              <a:rPr lang="en-IN" sz="3500" cap="all" dirty="0" smtClean="0"/>
              <a:t>TATUS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2" y="2404113"/>
            <a:ext cx="10483912" cy="3446906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8608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310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U</a:t>
            </a:r>
            <a:r>
              <a:rPr lang="en-IN" sz="3600" dirty="0"/>
              <a:t>TILITY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750" y="1319578"/>
            <a:ext cx="10270148" cy="381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2251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620" y="49474"/>
            <a:ext cx="2425380" cy="835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310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U</a:t>
            </a:r>
            <a:r>
              <a:rPr lang="en-IN" sz="3600" dirty="0"/>
              <a:t>TILITY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189" y="898208"/>
            <a:ext cx="91630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723" y="2042820"/>
            <a:ext cx="10649243" cy="411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2251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310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U</a:t>
            </a:r>
            <a:r>
              <a:rPr lang="en-IN" sz="3600" dirty="0"/>
              <a:t>TILITY</a:t>
            </a:r>
            <a:r>
              <a:rPr lang="en-IN" sz="3600" dirty="0" smtClean="0"/>
              <a:t>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662" y="1814733"/>
            <a:ext cx="10421867" cy="47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Callout 12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008" y="947591"/>
            <a:ext cx="10143318" cy="8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0"/>
            <a:ext cx="2208630" cy="478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2251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D</a:t>
            </a:r>
            <a:r>
              <a:rPr lang="en-IN" sz="3500" cap="all" dirty="0"/>
              <a:t>OWNLOAD</a:t>
            </a:r>
            <a:r>
              <a:rPr lang="en-IN" cap="all" dirty="0" smtClean="0"/>
              <a:t> S</a:t>
            </a:r>
            <a:r>
              <a:rPr lang="en-IN" sz="3500" cap="all" dirty="0" smtClean="0"/>
              <a:t>ERVICEABLE </a:t>
            </a:r>
            <a:r>
              <a:rPr lang="en-IN" cap="all" dirty="0"/>
              <a:t>P</a:t>
            </a:r>
            <a:r>
              <a:rPr lang="en-IN" sz="3500" cap="all" dirty="0" smtClean="0"/>
              <a:t>INCODE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755" y="1439229"/>
            <a:ext cx="8057343" cy="278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1335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D</a:t>
            </a:r>
            <a:r>
              <a:rPr lang="en-IN" sz="3500" cap="all" dirty="0"/>
              <a:t>OWNLOAD</a:t>
            </a:r>
            <a:r>
              <a:rPr lang="en-IN" cap="all" dirty="0" smtClean="0"/>
              <a:t> I</a:t>
            </a:r>
            <a:r>
              <a:rPr lang="en-IN" sz="3500" cap="all" dirty="0" smtClean="0"/>
              <a:t>NVOICE / </a:t>
            </a:r>
            <a:r>
              <a:rPr lang="en-IN" cap="all" dirty="0" smtClean="0"/>
              <a:t>B</a:t>
            </a:r>
            <a:r>
              <a:rPr lang="en-IN" sz="3500" cap="all" dirty="0" smtClean="0"/>
              <a:t>ILL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96" y="1103507"/>
            <a:ext cx="8176164" cy="2412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68" y="3235568"/>
            <a:ext cx="8833922" cy="3153508"/>
          </a:xfrm>
          <a:prstGeom prst="rect">
            <a:avLst/>
          </a:prstGeom>
        </p:spPr>
      </p:pic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5521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I</a:t>
            </a:r>
            <a:r>
              <a:rPr lang="en-IN" sz="3500" cap="all" dirty="0" smtClean="0"/>
              <a:t>NTERNATIONAL</a:t>
            </a:r>
            <a:r>
              <a:rPr lang="en-IN" cap="all" dirty="0" smtClean="0"/>
              <a:t> R</a:t>
            </a:r>
            <a:r>
              <a:rPr lang="en-IN" sz="3500" cap="all" dirty="0" smtClean="0"/>
              <a:t>ATE </a:t>
            </a:r>
            <a:r>
              <a:rPr lang="en-IN" cap="all" dirty="0"/>
              <a:t>C</a:t>
            </a:r>
            <a:r>
              <a:rPr lang="en-IN" sz="3500" cap="all" dirty="0" smtClean="0"/>
              <a:t>ALCULATOR</a:t>
            </a:r>
            <a:endParaRPr lang="en-IN" sz="3500" cap="all" dirty="0"/>
          </a:p>
          <a:p>
            <a:endParaRPr lang="en-IN" sz="3500" cap="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15696"/>
            <a:ext cx="12192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368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310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P</a:t>
            </a:r>
            <a:r>
              <a:rPr lang="en-IN" sz="3600" dirty="0" smtClean="0"/>
              <a:t>OLICIES </a:t>
            </a:r>
            <a:r>
              <a:rPr lang="en-IN" dirty="0" smtClean="0"/>
              <a:t>- </a:t>
            </a:r>
            <a:r>
              <a:rPr lang="en-IN" sz="3600" dirty="0" smtClean="0"/>
              <a:t>TC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8" name="Cloud Callout 7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" y="2522232"/>
            <a:ext cx="10624746" cy="1995447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1185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4" y="261779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T</a:t>
            </a:r>
            <a:r>
              <a:rPr lang="en-IN" sz="3500" cap="all" dirty="0"/>
              <a:t>ERMS</a:t>
            </a:r>
            <a:r>
              <a:rPr lang="en-IN" cap="all" dirty="0" smtClean="0"/>
              <a:t> </a:t>
            </a:r>
            <a:r>
              <a:rPr lang="en-IN" sz="3500" cap="all" dirty="0" smtClean="0"/>
              <a:t>&amp;</a:t>
            </a:r>
            <a:r>
              <a:rPr lang="en-IN" cap="all" dirty="0" smtClean="0"/>
              <a:t> C</a:t>
            </a:r>
            <a:r>
              <a:rPr lang="en-IN" sz="3500" cap="all" dirty="0" smtClean="0"/>
              <a:t>ONDITION</a:t>
            </a:r>
            <a:endParaRPr lang="en-IN" sz="3500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1091952"/>
            <a:ext cx="9759238" cy="4872750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741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84134" y="154373"/>
            <a:ext cx="7595667" cy="7303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 smtClean="0"/>
              <a:t>M</a:t>
            </a:r>
            <a:r>
              <a:rPr lang="en-IN" sz="3600" dirty="0" smtClean="0"/>
              <a:t>ASTER </a:t>
            </a:r>
            <a:r>
              <a:rPr lang="en-IN" dirty="0" smtClean="0"/>
              <a:t> M</a:t>
            </a:r>
            <a:r>
              <a:rPr lang="en-IN" sz="3600" dirty="0"/>
              <a:t>ENU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13" name="Cloud Callout 12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2163"/>
            <a:ext cx="11658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75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425346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672405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2"/>
            <a:ext cx="959667" cy="88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7673" y="262166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 smtClean="0"/>
              <a:t>R</a:t>
            </a:r>
            <a:r>
              <a:rPr lang="en-IN" sz="3500" cap="all" dirty="0" smtClean="0"/>
              <a:t>EFUND &amp;</a:t>
            </a:r>
            <a:r>
              <a:rPr lang="en-IN" cap="all" dirty="0" smtClean="0"/>
              <a:t> C</a:t>
            </a:r>
            <a:r>
              <a:rPr lang="en-IN" sz="3500" cap="all" dirty="0" smtClean="0"/>
              <a:t>ANCELLATION </a:t>
            </a:r>
            <a:r>
              <a:rPr lang="en-IN" cap="all" dirty="0"/>
              <a:t>P</a:t>
            </a:r>
            <a:r>
              <a:rPr lang="en-IN" sz="3500" cap="all" dirty="0" smtClean="0"/>
              <a:t>OLICY</a:t>
            </a:r>
            <a:endParaRPr lang="en-IN" sz="3500" cap="al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5" y="1177005"/>
            <a:ext cx="9545728" cy="422678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 rot="17682016">
            <a:off x="10592555" y="6310292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651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3521" y="96881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/>
              <a:t>C</a:t>
            </a:r>
            <a:r>
              <a:rPr lang="en-IN" sz="3600" cap="all" dirty="0"/>
              <a:t>HANGE</a:t>
            </a:r>
            <a:r>
              <a:rPr lang="en-IN" cap="all" dirty="0"/>
              <a:t> </a:t>
            </a:r>
            <a:r>
              <a:rPr lang="en-IN" cap="all" dirty="0" smtClean="0"/>
              <a:t>P</a:t>
            </a:r>
            <a:r>
              <a:rPr lang="en-IN" sz="3600" cap="all" dirty="0" smtClean="0"/>
              <a:t>ASSWORD</a:t>
            </a:r>
            <a:endParaRPr lang="en-IN" sz="3500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7" name="Cloud Callout 6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1434905"/>
            <a:ext cx="10056732" cy="4317079"/>
          </a:xfrm>
          <a:prstGeom prst="rect">
            <a:avLst/>
          </a:prstGeom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514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1628" y="141430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/>
              <a:t>M</a:t>
            </a:r>
            <a:r>
              <a:rPr lang="en-IN" sz="3500" cap="all" dirty="0"/>
              <a:t>ANAGE</a:t>
            </a:r>
            <a:r>
              <a:rPr lang="en-IN" cap="all" dirty="0"/>
              <a:t> D</a:t>
            </a:r>
            <a:r>
              <a:rPr lang="en-IN" sz="3500" cap="all" dirty="0"/>
              <a:t>ELIVERY</a:t>
            </a:r>
            <a:r>
              <a:rPr lang="en-IN" cap="all" dirty="0"/>
              <a:t> B</a:t>
            </a:r>
            <a:r>
              <a:rPr lang="en-IN" sz="3500" cap="all" dirty="0"/>
              <a:t>OY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16" name="Cloud Callout 15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46" y="1167620"/>
            <a:ext cx="9281705" cy="341647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4293855"/>
            <a:ext cx="9031459" cy="10066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792172" y="3662863"/>
            <a:ext cx="512555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 smtClean="0"/>
              <a:t>After SAVE Delivery Boy Code Generated Automatically </a:t>
            </a:r>
            <a:endParaRPr lang="en-IN" sz="1600" dirty="0"/>
          </a:p>
        </p:txBody>
      </p:sp>
      <p:pic>
        <p:nvPicPr>
          <p:cNvPr id="11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0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14" name="Cloud Callout 1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1628" y="229714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cap="all" dirty="0"/>
              <a:t>M</a:t>
            </a:r>
            <a:r>
              <a:rPr lang="en-IN" sz="3700" cap="all" dirty="0"/>
              <a:t>ANAGE </a:t>
            </a:r>
            <a:r>
              <a:rPr lang="en-IN" cap="all" dirty="0"/>
              <a:t>D</a:t>
            </a:r>
            <a:r>
              <a:rPr lang="en-IN" sz="3700" cap="all" dirty="0"/>
              <a:t>ELIVERY</a:t>
            </a:r>
            <a:r>
              <a:rPr lang="en-IN" cap="all" dirty="0"/>
              <a:t> </a:t>
            </a:r>
            <a:r>
              <a:rPr lang="en-IN" cap="all" dirty="0" smtClean="0"/>
              <a:t>A</a:t>
            </a:r>
            <a:r>
              <a:rPr lang="en-IN" sz="3700" cap="all" dirty="0" smtClean="0"/>
              <a:t>REA</a:t>
            </a:r>
            <a:endParaRPr lang="en-IN" sz="3500" cap="al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071" y="1066800"/>
            <a:ext cx="7501817" cy="53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92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44" y="6289544"/>
            <a:ext cx="974756" cy="56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9" y="6536603"/>
            <a:ext cx="10599542" cy="135994"/>
          </a:xfrm>
          <a:prstGeom prst="rect">
            <a:avLst/>
          </a:prstGeom>
          <a:solidFill>
            <a:srgbClr val="F9AD6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We provide a safe, diverse and rewarding environment to work</a:t>
            </a:r>
          </a:p>
        </p:txBody>
      </p:sp>
      <p:sp>
        <p:nvSpPr>
          <p:cNvPr id="4" name="Cloud Callout 3"/>
          <p:cNvSpPr/>
          <p:nvPr/>
        </p:nvSpPr>
        <p:spPr>
          <a:xfrm rot="17682016">
            <a:off x="10592555" y="6174490"/>
            <a:ext cx="642796" cy="552261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 Portal</a:t>
            </a:r>
            <a:endParaRPr lang="en-I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2987" y="229714"/>
            <a:ext cx="7106971" cy="631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/>
            </a:lvl1pPr>
          </a:lstStyle>
          <a:p>
            <a:r>
              <a:rPr lang="en-IN" sz="4300" cap="all" dirty="0"/>
              <a:t>M</a:t>
            </a:r>
            <a:r>
              <a:rPr lang="en-IN" sz="3700" cap="all" dirty="0"/>
              <a:t>ANAGE</a:t>
            </a:r>
            <a:r>
              <a:rPr lang="en-IN" cap="all" dirty="0"/>
              <a:t> </a:t>
            </a:r>
            <a:r>
              <a:rPr lang="en-IN" sz="4300" cap="all" dirty="0"/>
              <a:t>C</a:t>
            </a:r>
            <a:r>
              <a:rPr lang="en-IN" sz="3700" cap="all" dirty="0"/>
              <a:t>ONSIGNEE</a:t>
            </a:r>
            <a:r>
              <a:rPr lang="en-IN" cap="all" dirty="0"/>
              <a:t> </a:t>
            </a:r>
            <a:r>
              <a:rPr lang="en-IN" sz="4300" cap="all" dirty="0"/>
              <a:t>A</a:t>
            </a:r>
            <a:r>
              <a:rPr lang="en-IN" sz="3700" cap="all" dirty="0"/>
              <a:t>REA </a:t>
            </a:r>
            <a:r>
              <a:rPr lang="en-IN" sz="4300" cap="all" dirty="0"/>
              <a:t>W</a:t>
            </a:r>
            <a:r>
              <a:rPr lang="en-IN" sz="3700" cap="all" dirty="0"/>
              <a:t>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667" cy="884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89" y="1176338"/>
            <a:ext cx="10051000" cy="48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Trackon_BaWeb\BAPortal2019\images\trackonImages\Tracko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423" y="-1"/>
            <a:ext cx="2208630" cy="6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00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1451</Words>
  <Application>Microsoft Office PowerPoint</Application>
  <PresentationFormat>Custom</PresentationFormat>
  <Paragraphs>210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 KASHYAP</dc:creator>
  <cp:lastModifiedBy>Mani</cp:lastModifiedBy>
  <cp:revision>238</cp:revision>
  <dcterms:created xsi:type="dcterms:W3CDTF">2022-09-08T10:51:01Z</dcterms:created>
  <dcterms:modified xsi:type="dcterms:W3CDTF">2025-03-26T08:48:28Z</dcterms:modified>
</cp:coreProperties>
</file>