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8"/>
  </p:notesMasterIdLst>
  <p:sldIdLst>
    <p:sldId id="301" r:id="rId2"/>
    <p:sldId id="298" r:id="rId3"/>
    <p:sldId id="278" r:id="rId4"/>
    <p:sldId id="257" r:id="rId5"/>
    <p:sldId id="258" r:id="rId6"/>
    <p:sldId id="259" r:id="rId7"/>
    <p:sldId id="262" r:id="rId8"/>
    <p:sldId id="263" r:id="rId9"/>
    <p:sldId id="279" r:id="rId10"/>
    <p:sldId id="265" r:id="rId11"/>
    <p:sldId id="266" r:id="rId12"/>
    <p:sldId id="269" r:id="rId13"/>
    <p:sldId id="276" r:id="rId14"/>
    <p:sldId id="300" r:id="rId15"/>
    <p:sldId id="281" r:id="rId16"/>
    <p:sldId id="280" r:id="rId17"/>
    <p:sldId id="283" r:id="rId18"/>
    <p:sldId id="282" r:id="rId19"/>
    <p:sldId id="284" r:id="rId20"/>
    <p:sldId id="285" r:id="rId21"/>
    <p:sldId id="286" r:id="rId22"/>
    <p:sldId id="287" r:id="rId23"/>
    <p:sldId id="288" r:id="rId24"/>
    <p:sldId id="302" r:id="rId25"/>
    <p:sldId id="303" r:id="rId26"/>
    <p:sldId id="29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73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5D447-023E-4FE2-A34E-368EBBDD34B8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4C568-0A2A-41F0-B45A-AF768D9C7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47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86" y="1982398"/>
            <a:ext cx="4696555" cy="41585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1122364"/>
            <a:ext cx="6858000" cy="827461"/>
          </a:xfrm>
          <a:noFill/>
        </p:spPr>
        <p:txBody>
          <a:bodyPr anchor="b"/>
          <a:lstStyle>
            <a:lvl1pPr algn="ctr">
              <a:defRPr sz="45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b="1" u="sng" dirty="0" smtClean="0"/>
              <a:t>Budget Meet 2017-18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F1F19-1A04-42AB-B50B-4F16FDF7F7B9}" type="datetime1">
              <a:rPr lang="en-GB" smtClean="0"/>
              <a:t>10/09/2019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4857746" y="4444319"/>
            <a:ext cx="4087914" cy="108491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68580" tIns="34290" rIns="68580" bIns="3429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300" b="1" dirty="0" smtClean="0">
                <a:solidFill>
                  <a:schemeClr val="accent2">
                    <a:lumMod val="50000"/>
                  </a:schemeClr>
                </a:solidFill>
              </a:rPr>
              <a:t>“Its</a:t>
            </a:r>
            <a:r>
              <a:rPr lang="en-US" sz="3300" b="1" baseline="0" dirty="0" smtClean="0">
                <a:solidFill>
                  <a:schemeClr val="accent2">
                    <a:lumMod val="50000"/>
                  </a:schemeClr>
                </a:solidFill>
              </a:rPr>
              <a:t> about the </a:t>
            </a:r>
            <a:r>
              <a:rPr lang="en-US" sz="3300" b="1" dirty="0" smtClean="0">
                <a:solidFill>
                  <a:schemeClr val="accent2">
                    <a:lumMod val="50000"/>
                  </a:schemeClr>
                </a:solidFill>
              </a:rPr>
              <a:t>Process </a:t>
            </a:r>
          </a:p>
          <a:p>
            <a:pPr algn="ctr"/>
            <a:r>
              <a:rPr lang="en-US" sz="3300" b="1" dirty="0" smtClean="0">
                <a:solidFill>
                  <a:schemeClr val="accent2">
                    <a:lumMod val="50000"/>
                  </a:schemeClr>
                </a:solidFill>
              </a:rPr>
              <a:t>&amp; Nothing else”</a:t>
            </a:r>
            <a:endParaRPr lang="en-US" sz="33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900" b="1" dirty="0" smtClean="0">
                <a:solidFill>
                  <a:schemeClr val="accent2">
                    <a:lumMod val="50000"/>
                  </a:schemeClr>
                </a:solidFill>
              </a:rPr>
              <a:t>“Its</a:t>
            </a:r>
            <a:r>
              <a:rPr lang="en-US" sz="900" b="1" baseline="0" dirty="0" smtClean="0">
                <a:solidFill>
                  <a:schemeClr val="accent2">
                    <a:lumMod val="50000"/>
                  </a:schemeClr>
                </a:solidFill>
              </a:rPr>
              <a:t> about the </a:t>
            </a:r>
            <a:r>
              <a:rPr lang="en-US" sz="900" b="1" dirty="0" smtClean="0">
                <a:solidFill>
                  <a:schemeClr val="accent2">
                    <a:lumMod val="50000"/>
                  </a:schemeClr>
                </a:solidFill>
              </a:rPr>
              <a:t>Process &amp; Nothing else”</a:t>
            </a:r>
            <a:endParaRPr lang="en-US" sz="9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041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0D19-241B-41BD-893F-33CF9826477B}" type="datetime1">
              <a:rPr lang="en-GB" smtClean="0"/>
              <a:t>10/09/2019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7DC75-F1A6-4A43-BB77-094813B1CC5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900" b="1" dirty="0" smtClean="0">
                <a:solidFill>
                  <a:schemeClr val="accent2">
                    <a:lumMod val="50000"/>
                  </a:schemeClr>
                </a:solidFill>
              </a:rPr>
              <a:t>“Its</a:t>
            </a:r>
            <a:r>
              <a:rPr lang="en-US" sz="900" b="1" baseline="0" dirty="0" smtClean="0">
                <a:solidFill>
                  <a:schemeClr val="accent2">
                    <a:lumMod val="50000"/>
                  </a:schemeClr>
                </a:solidFill>
              </a:rPr>
              <a:t> about the </a:t>
            </a:r>
            <a:r>
              <a:rPr lang="en-US" sz="900" b="1" dirty="0" smtClean="0">
                <a:solidFill>
                  <a:schemeClr val="accent2">
                    <a:lumMod val="50000"/>
                  </a:schemeClr>
                </a:solidFill>
              </a:rPr>
              <a:t>Process &amp; Nothing else”</a:t>
            </a:r>
            <a:endParaRPr lang="en-US" sz="9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899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073425"/>
            <a:ext cx="1971675" cy="5103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073426"/>
            <a:ext cx="5800725" cy="51035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D73A-0841-45D6-873F-6B1D12BC1C1C}" type="datetime1">
              <a:rPr lang="en-GB" smtClean="0"/>
              <a:t>10/09/2019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7DC75-F1A6-4A43-BB77-094813B1CC5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900" b="1" dirty="0" smtClean="0">
                <a:solidFill>
                  <a:schemeClr val="accent2">
                    <a:lumMod val="50000"/>
                  </a:schemeClr>
                </a:solidFill>
              </a:rPr>
              <a:t>“Its</a:t>
            </a:r>
            <a:r>
              <a:rPr lang="en-US" sz="900" b="1" baseline="0" dirty="0" smtClean="0">
                <a:solidFill>
                  <a:schemeClr val="accent2">
                    <a:lumMod val="50000"/>
                  </a:schemeClr>
                </a:solidFill>
              </a:rPr>
              <a:t> about the </a:t>
            </a:r>
            <a:r>
              <a:rPr lang="en-US" sz="900" b="1" dirty="0" smtClean="0">
                <a:solidFill>
                  <a:schemeClr val="accent2">
                    <a:lumMod val="50000"/>
                  </a:schemeClr>
                </a:solidFill>
              </a:rPr>
              <a:t>Process &amp; Nothing else”</a:t>
            </a:r>
            <a:endParaRPr lang="en-US" sz="9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52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6AFC6-CDD9-4165-A5B9-B2F20F854508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C9EC5-8173-446F-8BDB-A06DB09A599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23519906"/>
      </p:ext>
    </p:extLst>
  </p:cSld>
  <p:clrMapOvr>
    <a:masterClrMapping/>
  </p:clrMapOvr>
  <p:transition advTm="1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566" y="157069"/>
            <a:ext cx="6607037" cy="64204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>
              <a:buSzPct val="80000"/>
              <a:buFontTx/>
              <a:buBlip>
                <a:blip r:embed="rId2"/>
              </a:buBlip>
              <a:defRPr/>
            </a:lvl1pPr>
            <a:lvl2pPr marL="514350" indent="-171450">
              <a:buSzPct val="80000"/>
              <a:buFontTx/>
              <a:buBlip>
                <a:blip r:embed="rId2"/>
              </a:buBlip>
              <a:defRPr/>
            </a:lvl2pPr>
            <a:lvl3pPr>
              <a:buSzPct val="80000"/>
              <a:defRPr/>
            </a:lvl3pPr>
            <a:lvl4pPr>
              <a:buSzPct val="80000"/>
              <a:defRPr/>
            </a:lvl4pPr>
            <a:lvl5pPr>
              <a:buSzPct val="8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C90E6-D476-43DE-92C1-B128F44E4754}" type="datetime1">
              <a:rPr lang="en-GB" smtClean="0"/>
              <a:t>10/09/2019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1452653" cy="365125"/>
          </a:xfrm>
        </p:spPr>
        <p:txBody>
          <a:bodyPr/>
          <a:lstStyle/>
          <a:p>
            <a:fld id="{ED57DC75-F1A6-4A43-BB77-094813B1CC5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900" b="1" dirty="0" smtClean="0">
                <a:solidFill>
                  <a:schemeClr val="accent2">
                    <a:lumMod val="50000"/>
                  </a:schemeClr>
                </a:solidFill>
              </a:rPr>
              <a:t>“Its</a:t>
            </a:r>
            <a:r>
              <a:rPr lang="en-US" sz="900" b="1" baseline="0" dirty="0" smtClean="0">
                <a:solidFill>
                  <a:schemeClr val="accent2">
                    <a:lumMod val="50000"/>
                  </a:schemeClr>
                </a:solidFill>
              </a:rPr>
              <a:t> about the </a:t>
            </a:r>
            <a:r>
              <a:rPr lang="en-US" sz="900" b="1" dirty="0" smtClean="0">
                <a:solidFill>
                  <a:schemeClr val="accent2">
                    <a:lumMod val="50000"/>
                  </a:schemeClr>
                </a:solidFill>
              </a:rPr>
              <a:t>Process &amp; Nothing else”</a:t>
            </a:r>
            <a:endParaRPr lang="en-US" sz="9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49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6D887-9153-4F19-84E7-D5D582CADE8C}" type="datetime1">
              <a:rPr lang="en-GB" smtClean="0"/>
              <a:t>10/09/2019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7DC75-F1A6-4A43-BB77-094813B1CC5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900" b="1" dirty="0" smtClean="0">
                <a:solidFill>
                  <a:schemeClr val="accent2">
                    <a:lumMod val="50000"/>
                  </a:schemeClr>
                </a:solidFill>
              </a:rPr>
              <a:t>“Its</a:t>
            </a:r>
            <a:r>
              <a:rPr lang="en-US" sz="900" b="1" baseline="0" dirty="0" smtClean="0">
                <a:solidFill>
                  <a:schemeClr val="accent2">
                    <a:lumMod val="50000"/>
                  </a:schemeClr>
                </a:solidFill>
              </a:rPr>
              <a:t> about the </a:t>
            </a:r>
            <a:r>
              <a:rPr lang="en-US" sz="900" b="1" dirty="0" smtClean="0">
                <a:solidFill>
                  <a:schemeClr val="accent2">
                    <a:lumMod val="50000"/>
                  </a:schemeClr>
                </a:solidFill>
              </a:rPr>
              <a:t>Process &amp; Nothing else”</a:t>
            </a:r>
            <a:endParaRPr lang="en-US" sz="9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493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29DE8-AD5A-4558-9652-E1DDE1C6D7A1}" type="datetime1">
              <a:rPr lang="en-GB" smtClean="0"/>
              <a:t>10/09/2019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7DC75-F1A6-4A43-BB77-094813B1CC5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900" b="1" dirty="0" smtClean="0">
                <a:solidFill>
                  <a:schemeClr val="accent2">
                    <a:lumMod val="50000"/>
                  </a:schemeClr>
                </a:solidFill>
              </a:rPr>
              <a:t>“Its</a:t>
            </a:r>
            <a:r>
              <a:rPr lang="en-US" sz="900" b="1" baseline="0" dirty="0" smtClean="0">
                <a:solidFill>
                  <a:schemeClr val="accent2">
                    <a:lumMod val="50000"/>
                  </a:schemeClr>
                </a:solidFill>
              </a:rPr>
              <a:t> about the </a:t>
            </a:r>
            <a:r>
              <a:rPr lang="en-US" sz="900" b="1" dirty="0" smtClean="0">
                <a:solidFill>
                  <a:schemeClr val="accent2">
                    <a:lumMod val="50000"/>
                  </a:schemeClr>
                </a:solidFill>
              </a:rPr>
              <a:t>Process &amp; Nothing else”</a:t>
            </a:r>
            <a:endParaRPr lang="en-US" sz="9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861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5588"/>
            <a:ext cx="7123872" cy="7890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32B73-6DE8-4D8D-BFEF-9F88FF00C13D}" type="datetime1">
              <a:rPr lang="en-GB" smtClean="0"/>
              <a:t>10/09/2019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7DC75-F1A6-4A43-BB77-094813B1CC52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900" b="1" dirty="0" smtClean="0">
                <a:solidFill>
                  <a:schemeClr val="accent2">
                    <a:lumMod val="50000"/>
                  </a:schemeClr>
                </a:solidFill>
              </a:rPr>
              <a:t>“Its</a:t>
            </a:r>
            <a:r>
              <a:rPr lang="en-US" sz="900" b="1" baseline="0" dirty="0" smtClean="0">
                <a:solidFill>
                  <a:schemeClr val="accent2">
                    <a:lumMod val="50000"/>
                  </a:schemeClr>
                </a:solidFill>
              </a:rPr>
              <a:t> about the </a:t>
            </a:r>
            <a:r>
              <a:rPr lang="en-US" sz="900" b="1" dirty="0" smtClean="0">
                <a:solidFill>
                  <a:schemeClr val="accent2">
                    <a:lumMod val="50000"/>
                  </a:schemeClr>
                </a:solidFill>
              </a:rPr>
              <a:t>Process &amp; Nothing else”</a:t>
            </a:r>
            <a:endParaRPr lang="en-US" sz="9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122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6916C-BA48-4015-A247-CC2D81F9BE7D}" type="datetime1">
              <a:rPr lang="en-GB" smtClean="0"/>
              <a:t>10/09/2019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7DC75-F1A6-4A43-BB77-094813B1CC5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900" b="1" dirty="0" smtClean="0">
                <a:solidFill>
                  <a:schemeClr val="accent2">
                    <a:lumMod val="50000"/>
                  </a:schemeClr>
                </a:solidFill>
              </a:rPr>
              <a:t>“Its</a:t>
            </a:r>
            <a:r>
              <a:rPr lang="en-US" sz="900" b="1" baseline="0" dirty="0" smtClean="0">
                <a:solidFill>
                  <a:schemeClr val="accent2">
                    <a:lumMod val="50000"/>
                  </a:schemeClr>
                </a:solidFill>
              </a:rPr>
              <a:t> about the </a:t>
            </a:r>
            <a:r>
              <a:rPr lang="en-US" sz="900" b="1" dirty="0" smtClean="0">
                <a:solidFill>
                  <a:schemeClr val="accent2">
                    <a:lumMod val="50000"/>
                  </a:schemeClr>
                </a:solidFill>
              </a:rPr>
              <a:t>Process &amp; Nothing else”</a:t>
            </a:r>
            <a:endParaRPr lang="en-US" sz="9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601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BB904-0B0B-4A5B-8483-6160B0B0B6BD}" type="datetime1">
              <a:rPr lang="en-GB" smtClean="0"/>
              <a:t>10/09/2019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7DC75-F1A6-4A43-BB77-094813B1CC52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900" b="1" dirty="0" smtClean="0">
                <a:solidFill>
                  <a:schemeClr val="accent2">
                    <a:lumMod val="50000"/>
                  </a:schemeClr>
                </a:solidFill>
              </a:rPr>
              <a:t>“Its</a:t>
            </a:r>
            <a:r>
              <a:rPr lang="en-US" sz="900" b="1" baseline="0" dirty="0" smtClean="0">
                <a:solidFill>
                  <a:schemeClr val="accent2">
                    <a:lumMod val="50000"/>
                  </a:schemeClr>
                </a:solidFill>
              </a:rPr>
              <a:t> about the </a:t>
            </a:r>
            <a:r>
              <a:rPr lang="en-US" sz="900" b="1" dirty="0" smtClean="0">
                <a:solidFill>
                  <a:schemeClr val="accent2">
                    <a:lumMod val="50000"/>
                  </a:schemeClr>
                </a:solidFill>
              </a:rPr>
              <a:t>Process &amp; Nothing else”</a:t>
            </a:r>
            <a:endParaRPr lang="en-US" sz="9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844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348A7-2E74-40A3-960D-2D4F68C9423E}" type="datetime1">
              <a:rPr lang="en-GB" smtClean="0"/>
              <a:t>10/09/2019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7DC75-F1A6-4A43-BB77-094813B1CC5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900" b="1" dirty="0" smtClean="0">
                <a:solidFill>
                  <a:schemeClr val="accent2">
                    <a:lumMod val="50000"/>
                  </a:schemeClr>
                </a:solidFill>
              </a:rPr>
              <a:t>“Its</a:t>
            </a:r>
            <a:r>
              <a:rPr lang="en-US" sz="900" b="1" baseline="0" dirty="0" smtClean="0">
                <a:solidFill>
                  <a:schemeClr val="accent2">
                    <a:lumMod val="50000"/>
                  </a:schemeClr>
                </a:solidFill>
              </a:rPr>
              <a:t> about the </a:t>
            </a:r>
            <a:r>
              <a:rPr lang="en-US" sz="900" b="1" dirty="0" smtClean="0">
                <a:solidFill>
                  <a:schemeClr val="accent2">
                    <a:lumMod val="50000"/>
                  </a:schemeClr>
                </a:solidFill>
              </a:rPr>
              <a:t>Process &amp; Nothing else”</a:t>
            </a:r>
            <a:endParaRPr lang="en-US" sz="9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85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D2599-4A08-427B-9BC4-5A30CA53E110}" type="datetime1">
              <a:rPr lang="en-GB" smtClean="0"/>
              <a:t>10/09/2019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7DC75-F1A6-4A43-BB77-094813B1CC5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900" b="1" dirty="0" smtClean="0">
                <a:solidFill>
                  <a:schemeClr val="accent2">
                    <a:lumMod val="50000"/>
                  </a:schemeClr>
                </a:solidFill>
              </a:rPr>
              <a:t>“Its</a:t>
            </a:r>
            <a:r>
              <a:rPr lang="en-US" sz="900" b="1" baseline="0" dirty="0" smtClean="0">
                <a:solidFill>
                  <a:schemeClr val="accent2">
                    <a:lumMod val="50000"/>
                  </a:schemeClr>
                </a:solidFill>
              </a:rPr>
              <a:t> about the </a:t>
            </a:r>
            <a:r>
              <a:rPr lang="en-US" sz="900" b="1" dirty="0" smtClean="0">
                <a:solidFill>
                  <a:schemeClr val="accent2">
                    <a:lumMod val="50000"/>
                  </a:schemeClr>
                </a:solidFill>
              </a:rPr>
              <a:t>Process &amp; Nothing else”</a:t>
            </a:r>
            <a:endParaRPr lang="en-US" sz="9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606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157069"/>
            <a:ext cx="6607037" cy="642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79443"/>
            <a:ext cx="7886700" cy="4997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C8B61-C6D5-40F2-8A44-FF740F0AE1F4}" type="datetime1">
              <a:rPr lang="en-GB" smtClean="0"/>
              <a:t>10/09/2019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900" b="1" dirty="0" smtClean="0">
                <a:solidFill>
                  <a:schemeClr val="accent2">
                    <a:lumMod val="50000"/>
                  </a:schemeClr>
                </a:solidFill>
              </a:rPr>
              <a:t>“Its</a:t>
            </a:r>
            <a:r>
              <a:rPr lang="en-US" sz="900" b="1" baseline="0" dirty="0" smtClean="0">
                <a:solidFill>
                  <a:schemeClr val="accent2">
                    <a:lumMod val="50000"/>
                  </a:schemeClr>
                </a:solidFill>
              </a:rPr>
              <a:t> about the </a:t>
            </a:r>
            <a:r>
              <a:rPr lang="en-US" sz="900" b="1" dirty="0" smtClean="0">
                <a:solidFill>
                  <a:schemeClr val="accent2">
                    <a:lumMod val="50000"/>
                  </a:schemeClr>
                </a:solidFill>
              </a:rPr>
              <a:t>Process &amp; Nothing else”</a:t>
            </a:r>
            <a:endParaRPr lang="en-US" sz="9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13797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7DC75-F1A6-4A43-BB77-094813B1CC5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lowchart: Process 7"/>
          <p:cNvSpPr/>
          <p:nvPr/>
        </p:nvSpPr>
        <p:spPr>
          <a:xfrm>
            <a:off x="628650" y="927653"/>
            <a:ext cx="8515350" cy="72404"/>
          </a:xfrm>
          <a:prstGeom prst="flowChart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" name="Flowchart: Process 11"/>
          <p:cNvSpPr/>
          <p:nvPr/>
        </p:nvSpPr>
        <p:spPr>
          <a:xfrm>
            <a:off x="0" y="6232138"/>
            <a:ext cx="8515350" cy="72404"/>
          </a:xfrm>
          <a:prstGeom prst="flowChart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172" y="96602"/>
            <a:ext cx="489857" cy="7880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064" y="5943317"/>
            <a:ext cx="932936" cy="82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59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download.microsoft.com/download/1/A/F/1AF0211E-69A7-4B58-8189-8BA9014AE03A/enu_netfx/x86/dotnetfx45_full_setup.exe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ba.trackon.in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ba.trackon.in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ba.trackon.in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ba.trackon.in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ba.trackon.in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ba.trackon.in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81200"/>
            <a:ext cx="6996203" cy="2362200"/>
          </a:xfrm>
        </p:spPr>
        <p:txBody>
          <a:bodyPr>
            <a:noAutofit/>
          </a:bodyPr>
          <a:lstStyle/>
          <a:p>
            <a:pPr algn="ctr"/>
            <a:r>
              <a:rPr lang="en-IN" sz="9600" b="1" dirty="0" smtClean="0">
                <a:solidFill>
                  <a:srgbClr val="C00000"/>
                </a:solidFill>
              </a:rPr>
              <a:t>BA Enhancement</a:t>
            </a:r>
            <a:endParaRPr lang="en-IN" sz="9600" b="1" dirty="0">
              <a:solidFill>
                <a:srgbClr val="C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C90E6-D476-43DE-92C1-B128F44E4754}" type="datetime1">
              <a:rPr lang="en-GB" smtClean="0"/>
              <a:t>10/09/2019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7DC75-F1A6-4A43-BB77-094813B1CC52}" type="slidenum">
              <a:rPr lang="en-GB" smtClean="0"/>
              <a:t>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900" b="1" smtClean="0">
                <a:solidFill>
                  <a:schemeClr val="accent2">
                    <a:lumMod val="50000"/>
                  </a:schemeClr>
                </a:solidFill>
              </a:rPr>
              <a:t>“Its</a:t>
            </a:r>
            <a:r>
              <a:rPr lang="en-US" sz="900" b="1" baseline="0" smtClean="0">
                <a:solidFill>
                  <a:schemeClr val="accent2">
                    <a:lumMod val="50000"/>
                  </a:schemeClr>
                </a:solidFill>
              </a:rPr>
              <a:t> about the </a:t>
            </a:r>
            <a:r>
              <a:rPr lang="en-US" sz="900" b="1" smtClean="0">
                <a:solidFill>
                  <a:schemeClr val="accent2">
                    <a:lumMod val="50000"/>
                  </a:schemeClr>
                </a:solidFill>
              </a:rPr>
              <a:t>Process &amp; Nothing else”</a:t>
            </a:r>
            <a:endParaRPr lang="en-US" sz="9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18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95400"/>
            <a:ext cx="6324600" cy="472680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585155" y="1278194"/>
            <a:ext cx="233024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sz="32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IN" sz="3200" dirty="0" smtClean="0">
                <a:solidFill>
                  <a:schemeClr val="accent1">
                    <a:lumMod val="50000"/>
                  </a:schemeClr>
                </a:solidFill>
              </a:rPr>
              <a:t>Start the EXE installed I the local system once all the DRS are updates</a:t>
            </a:r>
            <a:endParaRPr lang="en-IN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66800" y="0"/>
            <a:ext cx="6781799" cy="820994"/>
            <a:chOff x="1066800" y="0"/>
            <a:chExt cx="6781799" cy="820994"/>
          </a:xfrm>
        </p:grpSpPr>
        <p:sp>
          <p:nvSpPr>
            <p:cNvPr id="10" name="Pentagon 9"/>
            <p:cNvSpPr/>
            <p:nvPr/>
          </p:nvSpPr>
          <p:spPr>
            <a:xfrm rot="10800000">
              <a:off x="1066800" y="0"/>
              <a:ext cx="6781799" cy="820994"/>
            </a:xfrm>
            <a:prstGeom prst="homePlat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Pentagon 4"/>
            <p:cNvSpPr/>
            <p:nvPr/>
          </p:nvSpPr>
          <p:spPr>
            <a:xfrm>
              <a:off x="1351496" y="0"/>
              <a:ext cx="6497103" cy="8209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4031" tIns="57150" rIns="10668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dirty="0" smtClean="0">
                  <a:solidFill>
                    <a:srgbClr val="C00000"/>
                  </a:solidFill>
                </a:rPr>
                <a:t>Scanning Utility</a:t>
              </a:r>
              <a:endParaRPr lang="en-US" sz="3200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991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508460" y="1210038"/>
            <a:ext cx="258416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Switch on the Scanner Select the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System Generated DRS Number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which you want to Scan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endParaRPr lang="en-US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Insert the same DRS Sheet in the Scanner Click yes of the warning page then the Scanning process  will start and after Scanning the  DRS will Display on the screen.</a:t>
            </a:r>
          </a:p>
          <a:p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66800" y="0"/>
            <a:ext cx="6781799" cy="820994"/>
            <a:chOff x="1066800" y="0"/>
            <a:chExt cx="6781799" cy="820994"/>
          </a:xfrm>
        </p:grpSpPr>
        <p:sp>
          <p:nvSpPr>
            <p:cNvPr id="10" name="Pentagon 9"/>
            <p:cNvSpPr/>
            <p:nvPr/>
          </p:nvSpPr>
          <p:spPr>
            <a:xfrm rot="10800000">
              <a:off x="1066800" y="0"/>
              <a:ext cx="6781799" cy="820994"/>
            </a:xfrm>
            <a:prstGeom prst="homePlat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Pentagon 4"/>
            <p:cNvSpPr/>
            <p:nvPr/>
          </p:nvSpPr>
          <p:spPr>
            <a:xfrm>
              <a:off x="1351496" y="0"/>
              <a:ext cx="6497103" cy="8209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4031" tIns="57150" rIns="10668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dirty="0" smtClean="0">
                  <a:solidFill>
                    <a:srgbClr val="C00000"/>
                  </a:solidFill>
                </a:rPr>
                <a:t>Scanning Utility</a:t>
              </a:r>
              <a:endParaRPr lang="en-US" sz="3200" b="1" dirty="0">
                <a:solidFill>
                  <a:srgbClr val="C00000"/>
                </a:solidFill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02" y="1210038"/>
            <a:ext cx="6286500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81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19200"/>
            <a:ext cx="6286500" cy="49911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629400" y="1447800"/>
            <a:ext cx="2514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Click Transfer image than image transfer process will start after the process complete give message Image transfer completed</a:t>
            </a:r>
            <a:endParaRPr lang="en-IN" sz="2800" dirty="0"/>
          </a:p>
        </p:txBody>
      </p:sp>
      <p:grpSp>
        <p:nvGrpSpPr>
          <p:cNvPr id="8" name="Group 7"/>
          <p:cNvGrpSpPr/>
          <p:nvPr/>
        </p:nvGrpSpPr>
        <p:grpSpPr>
          <a:xfrm>
            <a:off x="1066800" y="0"/>
            <a:ext cx="6781799" cy="820994"/>
            <a:chOff x="1066800" y="0"/>
            <a:chExt cx="6781799" cy="820994"/>
          </a:xfrm>
        </p:grpSpPr>
        <p:sp>
          <p:nvSpPr>
            <p:cNvPr id="9" name="Pentagon 8"/>
            <p:cNvSpPr/>
            <p:nvPr/>
          </p:nvSpPr>
          <p:spPr>
            <a:xfrm rot="10800000">
              <a:off x="1066800" y="0"/>
              <a:ext cx="6781799" cy="820994"/>
            </a:xfrm>
            <a:prstGeom prst="homePlat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Pentagon 4"/>
            <p:cNvSpPr/>
            <p:nvPr/>
          </p:nvSpPr>
          <p:spPr>
            <a:xfrm>
              <a:off x="1351496" y="0"/>
              <a:ext cx="6497103" cy="8209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4031" tIns="57150" rIns="10668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dirty="0" smtClean="0">
                  <a:solidFill>
                    <a:srgbClr val="C00000"/>
                  </a:solidFill>
                </a:rPr>
                <a:t>Scanning Utility</a:t>
              </a:r>
              <a:endParaRPr lang="en-US" sz="3200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360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143001" y="17206"/>
            <a:ext cx="6781799" cy="820994"/>
            <a:chOff x="752640" y="0"/>
            <a:chExt cx="6806979" cy="1143000"/>
          </a:xfrm>
        </p:grpSpPr>
        <p:sp>
          <p:nvSpPr>
            <p:cNvPr id="7" name="Pentagon 6"/>
            <p:cNvSpPr/>
            <p:nvPr/>
          </p:nvSpPr>
          <p:spPr>
            <a:xfrm rot="10800000">
              <a:off x="752640" y="0"/>
              <a:ext cx="6806979" cy="1143000"/>
            </a:xfrm>
            <a:prstGeom prst="homePlat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Pentagon 4"/>
            <p:cNvSpPr/>
            <p:nvPr/>
          </p:nvSpPr>
          <p:spPr>
            <a:xfrm rot="21600000">
              <a:off x="1038393" y="0"/>
              <a:ext cx="6521226" cy="1143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4031" tIns="57150" rIns="10668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 smtClean="0">
                  <a:solidFill>
                    <a:srgbClr val="C00000"/>
                  </a:solidFill>
                </a:rPr>
                <a:t>BA IMAGE DATA TRASFER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 smtClean="0">
                  <a:solidFill>
                    <a:srgbClr val="C00000"/>
                  </a:solidFill>
                </a:rPr>
                <a:t>EXE in local system to Scan image</a:t>
              </a:r>
              <a:endParaRPr lang="en-US" sz="1600" b="1" dirty="0">
                <a:solidFill>
                  <a:srgbClr val="C00000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837" y="1066800"/>
            <a:ext cx="6410325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62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566" y="2209800"/>
            <a:ext cx="6607037" cy="2362200"/>
          </a:xfrm>
        </p:spPr>
        <p:txBody>
          <a:bodyPr>
            <a:noAutofit/>
          </a:bodyPr>
          <a:lstStyle/>
          <a:p>
            <a:pPr algn="ctr"/>
            <a:r>
              <a:rPr lang="en-IN" sz="8800" b="1" dirty="0" smtClean="0">
                <a:solidFill>
                  <a:srgbClr val="C00000"/>
                </a:solidFill>
              </a:rPr>
              <a:t>Installation Guide</a:t>
            </a:r>
            <a:endParaRPr lang="en-IN" sz="8800" b="1" dirty="0">
              <a:solidFill>
                <a:srgbClr val="C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C90E6-D476-43DE-92C1-B128F44E4754}" type="datetime1">
              <a:rPr lang="en-GB" smtClean="0"/>
              <a:t>10/09/2019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7DC75-F1A6-4A43-BB77-094813B1CC52}" type="slidenum">
              <a:rPr lang="en-GB" smtClean="0"/>
              <a:t>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900" b="1" smtClean="0">
                <a:solidFill>
                  <a:schemeClr val="accent2">
                    <a:lumMod val="50000"/>
                  </a:schemeClr>
                </a:solidFill>
              </a:rPr>
              <a:t>“Its</a:t>
            </a:r>
            <a:r>
              <a:rPr lang="en-US" sz="900" b="1" baseline="0" smtClean="0">
                <a:solidFill>
                  <a:schemeClr val="accent2">
                    <a:lumMod val="50000"/>
                  </a:schemeClr>
                </a:solidFill>
              </a:rPr>
              <a:t> about the </a:t>
            </a:r>
            <a:r>
              <a:rPr lang="en-US" sz="900" b="1" smtClean="0">
                <a:solidFill>
                  <a:schemeClr val="accent2">
                    <a:lumMod val="50000"/>
                  </a:schemeClr>
                </a:solidFill>
              </a:rPr>
              <a:t>Process &amp; Nothing else”</a:t>
            </a:r>
            <a:endParaRPr lang="en-US" sz="9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444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143001" y="17206"/>
            <a:ext cx="6781799" cy="820994"/>
            <a:chOff x="752640" y="0"/>
            <a:chExt cx="6806979" cy="1143000"/>
          </a:xfrm>
        </p:grpSpPr>
        <p:sp>
          <p:nvSpPr>
            <p:cNvPr id="7" name="Pentagon 6"/>
            <p:cNvSpPr/>
            <p:nvPr/>
          </p:nvSpPr>
          <p:spPr>
            <a:xfrm rot="10800000">
              <a:off x="752640" y="0"/>
              <a:ext cx="6806979" cy="1143000"/>
            </a:xfrm>
            <a:prstGeom prst="homePlat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Pentagon 4"/>
            <p:cNvSpPr/>
            <p:nvPr/>
          </p:nvSpPr>
          <p:spPr>
            <a:xfrm rot="21600000">
              <a:off x="1038393" y="0"/>
              <a:ext cx="6521226" cy="1143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4031" tIns="57150" rIns="10668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dirty="0" smtClean="0">
                  <a:solidFill>
                    <a:srgbClr val="C00000"/>
                  </a:solidFill>
                </a:rPr>
                <a:t>EXE </a:t>
              </a:r>
              <a:r>
                <a:rPr lang="en-US" sz="3600" b="1" dirty="0" smtClean="0">
                  <a:solidFill>
                    <a:srgbClr val="C00000"/>
                  </a:solidFill>
                </a:rPr>
                <a:t>Installing Process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14300" y="1066800"/>
            <a:ext cx="8839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Prerequisite: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The </a:t>
            </a:r>
            <a:r>
              <a:rPr lang="en-US" sz="2000" dirty="0"/>
              <a:t>franchise </a:t>
            </a:r>
            <a:r>
              <a:rPr lang="en-US" sz="2000" dirty="0" smtClean="0"/>
              <a:t>should have All in one printer with scanner (cannon, HP, Other) or Scanner.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Franchise </a:t>
            </a:r>
            <a:r>
              <a:rPr lang="en-US" sz="2000" dirty="0" smtClean="0"/>
              <a:t>should be using BA portal, generating </a:t>
            </a:r>
            <a:r>
              <a:rPr lang="en-US" sz="2000" dirty="0"/>
              <a:t>DRS for self and update DRS</a:t>
            </a:r>
            <a:r>
              <a:rPr lang="en-US" sz="20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Operating system </a:t>
            </a:r>
            <a:r>
              <a:rPr lang="en-US" sz="2000" dirty="0" smtClean="0"/>
              <a:t>(Window </a:t>
            </a:r>
            <a:r>
              <a:rPr lang="en-US" sz="2000" dirty="0"/>
              <a:t>7, window 8 or More Advance</a:t>
            </a:r>
            <a:r>
              <a:rPr lang="en-US" sz="2000" dirty="0" smtClean="0"/>
              <a:t>).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/>
          </a:p>
          <a:p>
            <a:r>
              <a:rPr lang="en-US" sz="2800" b="1" dirty="0" smtClean="0"/>
              <a:t>Installation Process: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Download </a:t>
            </a:r>
            <a:r>
              <a:rPr lang="en-US" sz="2000" dirty="0" smtClean="0"/>
              <a:t>.NET </a:t>
            </a:r>
            <a:r>
              <a:rPr lang="en-US" sz="2000" dirty="0"/>
              <a:t>4.5 (</a:t>
            </a:r>
            <a:r>
              <a:rPr lang="en-US" sz="2000" u="sng" dirty="0">
                <a:hlinkClick r:id="rId2"/>
              </a:rPr>
              <a:t>http://download.microsoft.com/download/1/A/F/1AF0211E-69A7-4B58-8189-8BA9014AE03A/enu_netfx/x86/dotnetfx45_full_setup.exe</a:t>
            </a:r>
            <a:r>
              <a:rPr lang="en-US" sz="2000" dirty="0"/>
              <a:t>) </a:t>
            </a: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Create a new folder (</a:t>
            </a:r>
            <a:r>
              <a:rPr lang="en-US" sz="2000" b="1" dirty="0" err="1" smtClean="0"/>
              <a:t>PODDRSScan</a:t>
            </a:r>
            <a:r>
              <a:rPr lang="en-US" sz="2000" b="1" dirty="0" smtClean="0"/>
              <a:t>)</a:t>
            </a:r>
            <a:r>
              <a:rPr lang="en-US" sz="2000" dirty="0" smtClean="0"/>
              <a:t> in your computer in secondary drive (D / E) and create another folder inside </a:t>
            </a:r>
            <a:r>
              <a:rPr lang="en-US" sz="2000" b="1" dirty="0" err="1" smtClean="0"/>
              <a:t>PODDRSScan</a:t>
            </a:r>
            <a:r>
              <a:rPr lang="en-US" sz="2000" dirty="0" smtClean="0"/>
              <a:t> folder and give folder name (</a:t>
            </a:r>
            <a:r>
              <a:rPr lang="en-US" sz="2000" b="1" dirty="0" err="1" smtClean="0"/>
              <a:t>ScannedImg</a:t>
            </a:r>
            <a:r>
              <a:rPr lang="en-US" sz="2000" dirty="0" smtClean="0"/>
              <a:t>).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Open </a:t>
            </a:r>
            <a:r>
              <a:rPr lang="en-US" sz="2000" dirty="0"/>
              <a:t>Debug folder and install (</a:t>
            </a:r>
            <a:r>
              <a:rPr lang="en-US" sz="2000" dirty="0" smtClean="0"/>
              <a:t>setup.exe) and </a:t>
            </a:r>
            <a:r>
              <a:rPr lang="en-US" sz="2000" dirty="0"/>
              <a:t>give Browsing path of the existing Folder (D:\</a:t>
            </a:r>
            <a:r>
              <a:rPr lang="en-US" sz="2000" b="1" dirty="0"/>
              <a:t> </a:t>
            </a:r>
            <a:r>
              <a:rPr lang="en-US" sz="2000" b="1" dirty="0" err="1"/>
              <a:t>PODDRSScan</a:t>
            </a:r>
            <a:r>
              <a:rPr lang="en-US" sz="2000" b="1" dirty="0"/>
              <a:t> </a:t>
            </a:r>
            <a:r>
              <a:rPr lang="en-US" sz="2000" b="1" dirty="0" smtClean="0"/>
              <a:t>\</a:t>
            </a:r>
            <a:r>
              <a:rPr lang="en-US" sz="2000" dirty="0" smtClean="0"/>
              <a:t> </a:t>
            </a:r>
            <a:r>
              <a:rPr lang="en-US" sz="2000" b="1" dirty="0"/>
              <a:t>ScannedImg)</a:t>
            </a:r>
            <a:r>
              <a:rPr lang="en-US" sz="2000" dirty="0"/>
              <a:t> and finish </a:t>
            </a:r>
            <a:r>
              <a:rPr lang="en-US" sz="2000" dirty="0" smtClean="0"/>
              <a:t>it</a:t>
            </a:r>
            <a:r>
              <a:rPr lang="en-US" sz="2000" dirty="0"/>
              <a:t> t</a:t>
            </a:r>
            <a:r>
              <a:rPr lang="en-US" sz="2000" dirty="0" smtClean="0"/>
              <a:t>hen </a:t>
            </a:r>
            <a:r>
              <a:rPr lang="en-US" sz="2000" dirty="0"/>
              <a:t>open the existing folder and open the exe (</a:t>
            </a:r>
            <a:r>
              <a:rPr lang="en-US" sz="2000" dirty="0" smtClean="0"/>
              <a:t>TrackonImageScanner) then </a:t>
            </a:r>
            <a:r>
              <a:rPr lang="en-US" sz="2000" dirty="0"/>
              <a:t>Start Scan</a:t>
            </a:r>
            <a:r>
              <a:rPr lang="en-US" sz="20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4547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511" y="1219200"/>
            <a:ext cx="8097474" cy="44958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143001" y="17206"/>
            <a:ext cx="6781799" cy="820994"/>
            <a:chOff x="752640" y="0"/>
            <a:chExt cx="6806979" cy="1143000"/>
          </a:xfrm>
        </p:grpSpPr>
        <p:sp>
          <p:nvSpPr>
            <p:cNvPr id="9" name="Pentagon 8"/>
            <p:cNvSpPr/>
            <p:nvPr/>
          </p:nvSpPr>
          <p:spPr>
            <a:xfrm rot="10800000">
              <a:off x="752640" y="0"/>
              <a:ext cx="6806979" cy="1143000"/>
            </a:xfrm>
            <a:prstGeom prst="homePlat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Pentagon 4"/>
            <p:cNvSpPr/>
            <p:nvPr/>
          </p:nvSpPr>
          <p:spPr>
            <a:xfrm rot="21600000">
              <a:off x="1038393" y="0"/>
              <a:ext cx="6521226" cy="1143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4031" tIns="57150" rIns="10668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dirty="0" smtClean="0">
                  <a:solidFill>
                    <a:srgbClr val="C00000"/>
                  </a:solidFill>
                </a:rPr>
                <a:t>EXE </a:t>
              </a:r>
              <a:r>
                <a:rPr lang="en-US" sz="3600" b="1" dirty="0" smtClean="0">
                  <a:solidFill>
                    <a:srgbClr val="C00000"/>
                  </a:solidFill>
                </a:rPr>
                <a:t>Installing Process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640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7543800" cy="4572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roup 7"/>
          <p:cNvGrpSpPr/>
          <p:nvPr/>
        </p:nvGrpSpPr>
        <p:grpSpPr>
          <a:xfrm>
            <a:off x="1143001" y="17206"/>
            <a:ext cx="6781799" cy="820994"/>
            <a:chOff x="752640" y="0"/>
            <a:chExt cx="6806979" cy="1143000"/>
          </a:xfrm>
        </p:grpSpPr>
        <p:sp>
          <p:nvSpPr>
            <p:cNvPr id="9" name="Pentagon 8"/>
            <p:cNvSpPr/>
            <p:nvPr/>
          </p:nvSpPr>
          <p:spPr>
            <a:xfrm rot="10800000">
              <a:off x="752640" y="0"/>
              <a:ext cx="6806979" cy="1143000"/>
            </a:xfrm>
            <a:prstGeom prst="homePlat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Pentagon 4"/>
            <p:cNvSpPr/>
            <p:nvPr/>
          </p:nvSpPr>
          <p:spPr>
            <a:xfrm rot="21600000">
              <a:off x="1038393" y="0"/>
              <a:ext cx="6521226" cy="1143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4031" tIns="57150" rIns="10668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dirty="0" smtClean="0">
                  <a:solidFill>
                    <a:srgbClr val="C00000"/>
                  </a:solidFill>
                </a:rPr>
                <a:t>EXE </a:t>
              </a:r>
              <a:r>
                <a:rPr lang="en-US" sz="3600" b="1" dirty="0" smtClean="0">
                  <a:solidFill>
                    <a:srgbClr val="C00000"/>
                  </a:solidFill>
                </a:rPr>
                <a:t>Installing Process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774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600200"/>
            <a:ext cx="7191073" cy="33528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143001" y="17206"/>
            <a:ext cx="6781799" cy="820994"/>
            <a:chOff x="752640" y="0"/>
            <a:chExt cx="6806979" cy="1143000"/>
          </a:xfrm>
        </p:grpSpPr>
        <p:sp>
          <p:nvSpPr>
            <p:cNvPr id="9" name="Pentagon 8"/>
            <p:cNvSpPr/>
            <p:nvPr/>
          </p:nvSpPr>
          <p:spPr>
            <a:xfrm rot="10800000">
              <a:off x="752640" y="0"/>
              <a:ext cx="6806979" cy="1143000"/>
            </a:xfrm>
            <a:prstGeom prst="homePlat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Pentagon 4"/>
            <p:cNvSpPr/>
            <p:nvPr/>
          </p:nvSpPr>
          <p:spPr>
            <a:xfrm rot="21600000">
              <a:off x="1038393" y="0"/>
              <a:ext cx="6521226" cy="1143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4031" tIns="57150" rIns="10668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dirty="0" smtClean="0">
                  <a:solidFill>
                    <a:srgbClr val="C00000"/>
                  </a:solidFill>
                </a:rPr>
                <a:t>EXE </a:t>
              </a:r>
              <a:r>
                <a:rPr lang="en-US" sz="3600" b="1" dirty="0" smtClean="0">
                  <a:solidFill>
                    <a:srgbClr val="C00000"/>
                  </a:solidFill>
                </a:rPr>
                <a:t>Installing Process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976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524000"/>
            <a:ext cx="8341773" cy="31242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143001" y="17206"/>
            <a:ext cx="6781799" cy="820994"/>
            <a:chOff x="752640" y="0"/>
            <a:chExt cx="6806979" cy="1143000"/>
          </a:xfrm>
        </p:grpSpPr>
        <p:sp>
          <p:nvSpPr>
            <p:cNvPr id="10" name="Pentagon 9"/>
            <p:cNvSpPr/>
            <p:nvPr/>
          </p:nvSpPr>
          <p:spPr>
            <a:xfrm rot="10800000">
              <a:off x="752640" y="0"/>
              <a:ext cx="6806979" cy="1143000"/>
            </a:xfrm>
            <a:prstGeom prst="homePlat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Pentagon 4"/>
            <p:cNvSpPr/>
            <p:nvPr/>
          </p:nvSpPr>
          <p:spPr>
            <a:xfrm rot="21600000">
              <a:off x="1038393" y="0"/>
              <a:ext cx="6521226" cy="1143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4031" tIns="57150" rIns="10668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dirty="0" smtClean="0">
                  <a:solidFill>
                    <a:srgbClr val="C00000"/>
                  </a:solidFill>
                </a:rPr>
                <a:t>EXE </a:t>
              </a:r>
              <a:r>
                <a:rPr lang="en-US" sz="3600" b="1" dirty="0" smtClean="0">
                  <a:solidFill>
                    <a:srgbClr val="C00000"/>
                  </a:solidFill>
                </a:rPr>
                <a:t>Installing Process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673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D54C5-B5D4-4BCF-ADCB-07221634532F}" type="datetime1">
              <a:rPr lang="en-US" smtClean="0"/>
              <a:t>9/10/2019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C9EC5-8173-446F-8BDB-A06DB09A5991}" type="slidenum">
              <a:rPr lang="en-US" smtClean="0"/>
              <a:t>2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66800" y="0"/>
            <a:ext cx="8229600" cy="762000"/>
          </a:xfrm>
          <a:prstGeom prst="rect">
            <a:avLst/>
          </a:prstGeom>
        </p:spPr>
        <p:txBody>
          <a:bodyPr vert="horz" lIns="45720" tIns="0" rIns="45720" bIns="0" rtlCol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IN" dirty="0" smtClean="0">
                <a:solidFill>
                  <a:srgbClr val="C00000"/>
                </a:solidFill>
                <a:latin typeface="+mn-lt"/>
              </a:rPr>
              <a:t>BA Enhancements</a:t>
            </a:r>
            <a:endParaRPr lang="en-IN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5689" y="1752600"/>
            <a:ext cx="8153400" cy="3505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5400" dirty="0">
                <a:solidFill>
                  <a:srgbClr val="C00000"/>
                </a:solidFill>
              </a:rPr>
              <a:t>New DRS </a:t>
            </a:r>
            <a:r>
              <a:rPr lang="en-IN" sz="5400" dirty="0" smtClean="0">
                <a:solidFill>
                  <a:srgbClr val="C00000"/>
                </a:solidFill>
              </a:rPr>
              <a:t>Generation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5400" dirty="0" smtClean="0">
                <a:solidFill>
                  <a:srgbClr val="C00000"/>
                </a:solidFill>
              </a:rPr>
              <a:t>New </a:t>
            </a:r>
            <a:r>
              <a:rPr lang="en-IN" sz="5400" dirty="0">
                <a:solidFill>
                  <a:srgbClr val="C00000"/>
                </a:solidFill>
              </a:rPr>
              <a:t>DRS </a:t>
            </a:r>
            <a:r>
              <a:rPr lang="en-IN" sz="5400" dirty="0" smtClean="0">
                <a:solidFill>
                  <a:srgbClr val="C00000"/>
                </a:solidFill>
              </a:rPr>
              <a:t>Updation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5400" dirty="0" smtClean="0">
                <a:solidFill>
                  <a:srgbClr val="C00000"/>
                </a:solidFill>
              </a:rPr>
              <a:t>POD </a:t>
            </a:r>
            <a:r>
              <a:rPr lang="en-IN" sz="5400" dirty="0">
                <a:solidFill>
                  <a:srgbClr val="C00000"/>
                </a:solidFill>
              </a:rPr>
              <a:t>/ DRS scanning &amp; upload </a:t>
            </a:r>
          </a:p>
        </p:txBody>
      </p:sp>
    </p:spTree>
    <p:extLst>
      <p:ext uri="{BB962C8B-B14F-4D97-AF65-F5344CB8AC3E}">
        <p14:creationId xmlns:p14="http://schemas.microsoft.com/office/powerpoint/2010/main" val="1287743112"/>
      </p:ext>
    </p:extLst>
  </p:cSld>
  <p:clrMapOvr>
    <a:masterClrMapping/>
  </p:clrMapOvr>
  <p:transition advTm="1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273" y="1295400"/>
            <a:ext cx="5695950" cy="464751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143001" y="17206"/>
            <a:ext cx="6781799" cy="820994"/>
            <a:chOff x="752640" y="0"/>
            <a:chExt cx="6806979" cy="1143000"/>
          </a:xfrm>
        </p:grpSpPr>
        <p:sp>
          <p:nvSpPr>
            <p:cNvPr id="9" name="Pentagon 8"/>
            <p:cNvSpPr/>
            <p:nvPr/>
          </p:nvSpPr>
          <p:spPr>
            <a:xfrm rot="10800000">
              <a:off x="752640" y="0"/>
              <a:ext cx="6806979" cy="1143000"/>
            </a:xfrm>
            <a:prstGeom prst="homePlat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Pentagon 4"/>
            <p:cNvSpPr/>
            <p:nvPr/>
          </p:nvSpPr>
          <p:spPr>
            <a:xfrm rot="21600000">
              <a:off x="1038393" y="0"/>
              <a:ext cx="6521226" cy="1143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4031" tIns="57150" rIns="10668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dirty="0" smtClean="0">
                  <a:solidFill>
                    <a:srgbClr val="C00000"/>
                  </a:solidFill>
                </a:rPr>
                <a:t>EXE </a:t>
              </a:r>
              <a:r>
                <a:rPr lang="en-US" sz="3600" b="1" dirty="0" smtClean="0">
                  <a:solidFill>
                    <a:srgbClr val="C00000"/>
                  </a:solidFill>
                </a:rPr>
                <a:t>Installing Process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067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295400"/>
            <a:ext cx="5791200" cy="4784035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grpSp>
        <p:nvGrpSpPr>
          <p:cNvPr id="8" name="Group 7"/>
          <p:cNvGrpSpPr/>
          <p:nvPr/>
        </p:nvGrpSpPr>
        <p:grpSpPr>
          <a:xfrm>
            <a:off x="1143001" y="17206"/>
            <a:ext cx="6781799" cy="820994"/>
            <a:chOff x="752640" y="0"/>
            <a:chExt cx="6806979" cy="1143000"/>
          </a:xfrm>
        </p:grpSpPr>
        <p:sp>
          <p:nvSpPr>
            <p:cNvPr id="9" name="Pentagon 8"/>
            <p:cNvSpPr/>
            <p:nvPr/>
          </p:nvSpPr>
          <p:spPr>
            <a:xfrm rot="10800000">
              <a:off x="752640" y="0"/>
              <a:ext cx="6806979" cy="1143000"/>
            </a:xfrm>
            <a:prstGeom prst="homePlat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Pentagon 4"/>
            <p:cNvSpPr/>
            <p:nvPr/>
          </p:nvSpPr>
          <p:spPr>
            <a:xfrm rot="21600000">
              <a:off x="1038393" y="0"/>
              <a:ext cx="6521226" cy="1143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4031" tIns="57150" rIns="10668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dirty="0" smtClean="0">
                  <a:solidFill>
                    <a:srgbClr val="C00000"/>
                  </a:solidFill>
                </a:rPr>
                <a:t>EXE </a:t>
              </a:r>
              <a:r>
                <a:rPr lang="en-US" sz="3600" b="1" dirty="0" smtClean="0">
                  <a:solidFill>
                    <a:srgbClr val="C00000"/>
                  </a:solidFill>
                </a:rPr>
                <a:t>Installing Process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403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626" y="1295400"/>
            <a:ext cx="3665125" cy="30117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1494" y="3352800"/>
            <a:ext cx="3331906" cy="2761974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grpSp>
        <p:nvGrpSpPr>
          <p:cNvPr id="8" name="Group 7"/>
          <p:cNvGrpSpPr/>
          <p:nvPr/>
        </p:nvGrpSpPr>
        <p:grpSpPr>
          <a:xfrm>
            <a:off x="1143001" y="17206"/>
            <a:ext cx="6781799" cy="820994"/>
            <a:chOff x="752640" y="0"/>
            <a:chExt cx="6806979" cy="1143000"/>
          </a:xfrm>
        </p:grpSpPr>
        <p:sp>
          <p:nvSpPr>
            <p:cNvPr id="9" name="Pentagon 8"/>
            <p:cNvSpPr/>
            <p:nvPr/>
          </p:nvSpPr>
          <p:spPr>
            <a:xfrm rot="10800000">
              <a:off x="752640" y="0"/>
              <a:ext cx="6806979" cy="1143000"/>
            </a:xfrm>
            <a:prstGeom prst="homePlat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Pentagon 4"/>
            <p:cNvSpPr/>
            <p:nvPr/>
          </p:nvSpPr>
          <p:spPr>
            <a:xfrm rot="21600000">
              <a:off x="1038393" y="0"/>
              <a:ext cx="6521226" cy="1143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4031" tIns="57150" rIns="10668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dirty="0" smtClean="0">
                  <a:solidFill>
                    <a:srgbClr val="C00000"/>
                  </a:solidFill>
                </a:rPr>
                <a:t>EXE </a:t>
              </a:r>
              <a:r>
                <a:rPr lang="en-US" sz="3600" b="1" dirty="0" smtClean="0">
                  <a:solidFill>
                    <a:srgbClr val="C00000"/>
                  </a:solidFill>
                </a:rPr>
                <a:t>Installing Process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853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143001" y="17206"/>
            <a:ext cx="6781799" cy="820994"/>
            <a:chOff x="752640" y="0"/>
            <a:chExt cx="6806979" cy="1143000"/>
          </a:xfrm>
        </p:grpSpPr>
        <p:sp>
          <p:nvSpPr>
            <p:cNvPr id="7" name="Pentagon 6"/>
            <p:cNvSpPr/>
            <p:nvPr/>
          </p:nvSpPr>
          <p:spPr>
            <a:xfrm rot="10800000">
              <a:off x="752640" y="0"/>
              <a:ext cx="6806979" cy="1143000"/>
            </a:xfrm>
            <a:prstGeom prst="homePlat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Pentagon 4"/>
            <p:cNvSpPr/>
            <p:nvPr/>
          </p:nvSpPr>
          <p:spPr>
            <a:xfrm rot="21600000">
              <a:off x="1038393" y="0"/>
              <a:ext cx="6521226" cy="1143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4031" tIns="57150" rIns="10668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dirty="0" smtClean="0">
                  <a:solidFill>
                    <a:srgbClr val="C00000"/>
                  </a:solidFill>
                </a:rPr>
                <a:t>Execute / Start  </a:t>
              </a:r>
              <a:r>
                <a:rPr lang="en-US" sz="3600" b="1" dirty="0" smtClean="0">
                  <a:solidFill>
                    <a:srgbClr val="C00000"/>
                  </a:solidFill>
                </a:rPr>
                <a:t>Scanning 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24000"/>
            <a:ext cx="7219638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0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049213"/>
            <a:ext cx="6477000" cy="514459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8000" y="3082899"/>
            <a:ext cx="4419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200" dirty="0" smtClean="0">
                <a:solidFill>
                  <a:srgbClr val="FFFF00"/>
                </a:solidFill>
              </a:rPr>
              <a:t>After Installation, Click on the Setting Button</a:t>
            </a:r>
            <a:endParaRPr lang="en-IN" sz="3200" dirty="0">
              <a:solidFill>
                <a:srgbClr val="FFFF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14401" y="17206"/>
            <a:ext cx="7391400" cy="820994"/>
            <a:chOff x="914401" y="17206"/>
            <a:chExt cx="7391400" cy="820994"/>
          </a:xfrm>
        </p:grpSpPr>
        <p:sp>
          <p:nvSpPr>
            <p:cNvPr id="12" name="Pentagon 11"/>
            <p:cNvSpPr/>
            <p:nvPr/>
          </p:nvSpPr>
          <p:spPr>
            <a:xfrm rot="10800000">
              <a:off x="914401" y="17206"/>
              <a:ext cx="7391400" cy="820994"/>
            </a:xfrm>
            <a:prstGeom prst="homePlat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Pentagon 4"/>
            <p:cNvSpPr/>
            <p:nvPr/>
          </p:nvSpPr>
          <p:spPr>
            <a:xfrm>
              <a:off x="1224688" y="17206"/>
              <a:ext cx="7081113" cy="8209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4031" tIns="57150" rIns="106680" bIns="5715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dirty="0">
                  <a:solidFill>
                    <a:srgbClr val="C00000"/>
                  </a:solidFill>
                </a:rPr>
                <a:t>LOCAL </a:t>
              </a:r>
              <a:r>
                <a:rPr lang="en-US" sz="2800" b="1" dirty="0" smtClean="0">
                  <a:solidFill>
                    <a:srgbClr val="C00000"/>
                  </a:solidFill>
                </a:rPr>
                <a:t>BRANCH/ BA DRS EXE </a:t>
              </a:r>
              <a:r>
                <a:rPr lang="en-US" sz="2800" b="1" dirty="0" smtClean="0">
                  <a:solidFill>
                    <a:srgbClr val="C00000"/>
                  </a:solidFill>
                </a:rPr>
                <a:t>SETTING</a:t>
              </a:r>
              <a:endParaRPr lang="en-US" sz="2800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940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14401" y="17206"/>
            <a:ext cx="7391400" cy="820994"/>
            <a:chOff x="914401" y="17206"/>
            <a:chExt cx="7391400" cy="820994"/>
          </a:xfrm>
        </p:grpSpPr>
        <p:sp>
          <p:nvSpPr>
            <p:cNvPr id="9" name="Pentagon 8"/>
            <p:cNvSpPr/>
            <p:nvPr/>
          </p:nvSpPr>
          <p:spPr>
            <a:xfrm rot="10800000">
              <a:off x="914401" y="17206"/>
              <a:ext cx="7391400" cy="820994"/>
            </a:xfrm>
            <a:prstGeom prst="homePlat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Pentagon 4"/>
            <p:cNvSpPr/>
            <p:nvPr/>
          </p:nvSpPr>
          <p:spPr>
            <a:xfrm>
              <a:off x="1224688" y="17206"/>
              <a:ext cx="7081113" cy="8209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4031" tIns="57150" rIns="106680" bIns="5715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dirty="0">
                  <a:solidFill>
                    <a:srgbClr val="C00000"/>
                  </a:solidFill>
                </a:rPr>
                <a:t>LOCAL </a:t>
              </a:r>
              <a:r>
                <a:rPr lang="en-US" sz="2800" b="1" dirty="0" smtClean="0">
                  <a:solidFill>
                    <a:srgbClr val="C00000"/>
                  </a:solidFill>
                </a:rPr>
                <a:t>BRANCH/ BA DRS EXE </a:t>
              </a:r>
              <a:r>
                <a:rPr lang="en-US" sz="2800" b="1" dirty="0" smtClean="0">
                  <a:solidFill>
                    <a:srgbClr val="C00000"/>
                  </a:solidFill>
                </a:rPr>
                <a:t>SETTING</a:t>
              </a:r>
              <a:endParaRPr lang="en-US" sz="2800" b="1" dirty="0">
                <a:solidFill>
                  <a:srgbClr val="C00000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085217"/>
            <a:ext cx="7239000" cy="511286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24688" y="4724400"/>
            <a:ext cx="69287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dirty="0">
                <a:solidFill>
                  <a:srgbClr val="FFFF00"/>
                </a:solidFill>
              </a:rPr>
              <a:t>For local branch Scanning Is manual  select (Y)  and for BA select (N)</a:t>
            </a:r>
          </a:p>
        </p:txBody>
      </p:sp>
    </p:spTree>
    <p:extLst>
      <p:ext uri="{BB962C8B-B14F-4D97-AF65-F5344CB8AC3E}">
        <p14:creationId xmlns:p14="http://schemas.microsoft.com/office/powerpoint/2010/main" val="265133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81001" y="2286000"/>
            <a:ext cx="7772400" cy="2286000"/>
            <a:chOff x="752640" y="0"/>
            <a:chExt cx="6806979" cy="1143000"/>
          </a:xfrm>
        </p:grpSpPr>
        <p:sp>
          <p:nvSpPr>
            <p:cNvPr id="9" name="Pentagon 8"/>
            <p:cNvSpPr/>
            <p:nvPr/>
          </p:nvSpPr>
          <p:spPr>
            <a:xfrm rot="10800000">
              <a:off x="752640" y="0"/>
              <a:ext cx="6806979" cy="1143000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Pentagon 4"/>
            <p:cNvSpPr/>
            <p:nvPr/>
          </p:nvSpPr>
          <p:spPr>
            <a:xfrm rot="21600000">
              <a:off x="1038393" y="0"/>
              <a:ext cx="6521226" cy="1143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4031" tIns="57150" rIns="10668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5400" b="1" kern="1200" dirty="0" smtClean="0"/>
                <a:t>THANKS</a:t>
              </a:r>
              <a:endParaRPr lang="en-US" sz="2400" b="1" kern="1200" dirty="0" smtClean="0"/>
            </a:p>
          </p:txBody>
        </p:sp>
      </p:grpSp>
      <p:sp>
        <p:nvSpPr>
          <p:cNvPr id="11" name="Oval 10"/>
          <p:cNvSpPr/>
          <p:nvPr/>
        </p:nvSpPr>
        <p:spPr>
          <a:xfrm>
            <a:off x="1676400" y="2830462"/>
            <a:ext cx="1499616" cy="1143000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24560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F7962-D31C-4C7A-875E-93780419E7F7}" type="datetime1">
              <a:rPr lang="en-US" smtClean="0"/>
              <a:t>9/10/2019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C9EC5-8173-446F-8BDB-A06DB09A5991}" type="slidenum">
              <a:rPr lang="en-US" smtClean="0"/>
              <a:t>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2400" y="1219200"/>
            <a:ext cx="8763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 scenario, industry is moving towards digitalisation and its well needed service requirement by customers. We already began this journey by launching ‘PARCEL Express’, hence scanning POD and allow view/download</a:t>
            </a:r>
            <a:r>
              <a:rPr lang="en-IN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2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biggest force, ‘Franchisees’ who all are last mile also need to support this </a:t>
            </a:r>
            <a:r>
              <a:rPr lang="en-IN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feature</a:t>
            </a:r>
            <a:r>
              <a:rPr lang="en-IN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IN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Hence we launched tool on BA portal, what all </a:t>
            </a:r>
            <a:r>
              <a:rPr lang="en-IN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DRS (System or Manual) are UPDATED by Franchisee on BA, will be allow to scan DRS for same</a:t>
            </a:r>
            <a:r>
              <a:rPr lang="en-IN" sz="24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24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Scanned </a:t>
            </a:r>
            <a:r>
              <a:rPr lang="en-IN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DRS image will get assigned to the delivered s/ments</a:t>
            </a:r>
            <a:r>
              <a:rPr lang="en-IN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will get POD image view option</a:t>
            </a:r>
            <a:r>
              <a:rPr lang="en-IN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2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will not only reduce the pressure on the regional scanning team but also </a:t>
            </a:r>
            <a:r>
              <a:rPr lang="en-IN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speed up the process of scanning</a:t>
            </a:r>
            <a:r>
              <a:rPr lang="en-IN" sz="24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N" sz="24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need of storing physical DRS copies</a:t>
            </a:r>
            <a:endParaRPr lang="en-IN" sz="24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43001" y="17206"/>
            <a:ext cx="6781799" cy="820994"/>
            <a:chOff x="752640" y="0"/>
            <a:chExt cx="6806979" cy="1143000"/>
          </a:xfrm>
        </p:grpSpPr>
        <p:sp>
          <p:nvSpPr>
            <p:cNvPr id="9" name="Pentagon 8"/>
            <p:cNvSpPr/>
            <p:nvPr/>
          </p:nvSpPr>
          <p:spPr>
            <a:xfrm rot="10800000">
              <a:off x="752640" y="0"/>
              <a:ext cx="6806979" cy="1143000"/>
            </a:xfrm>
            <a:prstGeom prst="homePlat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Pentagon 4"/>
            <p:cNvSpPr/>
            <p:nvPr/>
          </p:nvSpPr>
          <p:spPr>
            <a:xfrm rot="21600000">
              <a:off x="1038393" y="0"/>
              <a:ext cx="6521226" cy="1143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4031" tIns="57150" rIns="10668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dirty="0" smtClean="0">
                  <a:solidFill>
                    <a:srgbClr val="C00000"/>
                  </a:solidFill>
                </a:rPr>
                <a:t>Enhancement</a:t>
              </a:r>
              <a:endParaRPr lang="en-US" sz="2400" b="1" kern="1200" dirty="0" smtClean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7263805"/>
      </p:ext>
    </p:extLst>
  </p:cSld>
  <p:clrMapOvr>
    <a:masterClrMapping/>
  </p:clrMapOvr>
  <p:transition advTm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143001" y="-41788"/>
            <a:ext cx="6781799" cy="820994"/>
            <a:chOff x="752640" y="0"/>
            <a:chExt cx="6806979" cy="1143000"/>
          </a:xfrm>
        </p:grpSpPr>
        <p:sp>
          <p:nvSpPr>
            <p:cNvPr id="12" name="Pentagon 11"/>
            <p:cNvSpPr/>
            <p:nvPr/>
          </p:nvSpPr>
          <p:spPr>
            <a:xfrm rot="10800000">
              <a:off x="752640" y="0"/>
              <a:ext cx="6806979" cy="1143000"/>
            </a:xfrm>
            <a:prstGeom prst="homePlat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Pentagon 4"/>
            <p:cNvSpPr/>
            <p:nvPr/>
          </p:nvSpPr>
          <p:spPr>
            <a:xfrm rot="21600000">
              <a:off x="1038393" y="0"/>
              <a:ext cx="6521226" cy="1143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4031" tIns="57150" rIns="10668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 smtClean="0">
                  <a:solidFill>
                    <a:srgbClr val="C00000"/>
                  </a:solidFill>
                  <a:hlinkClick r:id="rId2"/>
                </a:rPr>
                <a:t>http://ba.trackon.in/</a:t>
              </a:r>
              <a:endParaRPr lang="en-US" sz="2000" b="1" dirty="0" smtClean="0">
                <a:solidFill>
                  <a:srgbClr val="C00000"/>
                </a:solidFill>
              </a:endParaRP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 smtClean="0">
                  <a:solidFill>
                    <a:srgbClr val="C00000"/>
                  </a:solidFill>
                </a:rPr>
                <a:t>BA LOGIN PAGE</a:t>
              </a:r>
              <a:endParaRPr lang="en-US" sz="1600" b="1" kern="1200" dirty="0" smtClean="0">
                <a:solidFill>
                  <a:srgbClr val="C00000"/>
                </a:solidFill>
              </a:endParaRPr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990600"/>
            <a:ext cx="7696200" cy="5213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43001" y="-41788"/>
            <a:ext cx="6781799" cy="820994"/>
            <a:chOff x="752640" y="0"/>
            <a:chExt cx="6806979" cy="1143000"/>
          </a:xfrm>
        </p:grpSpPr>
        <p:sp>
          <p:nvSpPr>
            <p:cNvPr id="5" name="Pentagon 4"/>
            <p:cNvSpPr/>
            <p:nvPr/>
          </p:nvSpPr>
          <p:spPr>
            <a:xfrm rot="10800000">
              <a:off x="752640" y="0"/>
              <a:ext cx="6806979" cy="1143000"/>
            </a:xfrm>
            <a:prstGeom prst="homePlat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Pentagon 4"/>
            <p:cNvSpPr/>
            <p:nvPr/>
          </p:nvSpPr>
          <p:spPr>
            <a:xfrm rot="21600000">
              <a:off x="1038393" y="0"/>
              <a:ext cx="6521226" cy="1143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4031" tIns="57150" rIns="10668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 smtClean="0">
                  <a:solidFill>
                    <a:srgbClr val="C00000"/>
                  </a:solidFill>
                  <a:hlinkClick r:id="rId2"/>
                </a:rPr>
                <a:t>http://ba.trackon.in/</a:t>
              </a:r>
              <a:endParaRPr lang="en-US" sz="2000" b="1" dirty="0" smtClean="0">
                <a:solidFill>
                  <a:srgbClr val="C00000"/>
                </a:solidFill>
              </a:endParaRP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 smtClean="0">
                  <a:solidFill>
                    <a:srgbClr val="C00000"/>
                  </a:solidFill>
                </a:rPr>
                <a:t>BA HOME PAGE</a:t>
              </a:r>
              <a:endParaRPr lang="en-US" sz="1600" b="1" kern="1200" dirty="0" smtClean="0">
                <a:solidFill>
                  <a:srgbClr val="C00000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012" y="962025"/>
            <a:ext cx="8181975" cy="4933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143001" y="-41788"/>
            <a:ext cx="6781799" cy="820994"/>
            <a:chOff x="752640" y="0"/>
            <a:chExt cx="6806979" cy="1143000"/>
          </a:xfrm>
        </p:grpSpPr>
        <p:sp>
          <p:nvSpPr>
            <p:cNvPr id="10" name="Pentagon 9"/>
            <p:cNvSpPr/>
            <p:nvPr/>
          </p:nvSpPr>
          <p:spPr>
            <a:xfrm rot="10800000">
              <a:off x="752640" y="0"/>
              <a:ext cx="6806979" cy="1143000"/>
            </a:xfrm>
            <a:prstGeom prst="homePlat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Pentagon 4"/>
            <p:cNvSpPr/>
            <p:nvPr/>
          </p:nvSpPr>
          <p:spPr>
            <a:xfrm rot="21600000">
              <a:off x="1038393" y="0"/>
              <a:ext cx="6521226" cy="1143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4031" tIns="57150" rIns="10668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 smtClean="0">
                  <a:solidFill>
                    <a:srgbClr val="C00000"/>
                  </a:solidFill>
                  <a:hlinkClick r:id="rId2"/>
                </a:rPr>
                <a:t>http://ba.trackon.in/</a:t>
              </a:r>
              <a:endParaRPr lang="en-US" sz="2000" b="1" dirty="0" smtClean="0">
                <a:solidFill>
                  <a:srgbClr val="C00000"/>
                </a:solidFill>
              </a:endParaRP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 smtClean="0">
                  <a:solidFill>
                    <a:srgbClr val="C00000"/>
                  </a:solidFill>
                </a:rPr>
                <a:t>NEW DRS ENTRY Module (DOX / NDOX)</a:t>
              </a:r>
              <a:endParaRPr lang="en-US" sz="1600" b="1" kern="1200" dirty="0" smtClean="0">
                <a:solidFill>
                  <a:srgbClr val="C00000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337" y="981075"/>
            <a:ext cx="7553325" cy="5191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43001" y="-100781"/>
            <a:ext cx="6781799" cy="820994"/>
            <a:chOff x="752640" y="0"/>
            <a:chExt cx="6806979" cy="1143000"/>
          </a:xfrm>
        </p:grpSpPr>
        <p:sp>
          <p:nvSpPr>
            <p:cNvPr id="9" name="Pentagon 8"/>
            <p:cNvSpPr/>
            <p:nvPr/>
          </p:nvSpPr>
          <p:spPr>
            <a:xfrm rot="10800000">
              <a:off x="752640" y="0"/>
              <a:ext cx="6806979" cy="1143000"/>
            </a:xfrm>
            <a:prstGeom prst="homePlat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Pentagon 4"/>
            <p:cNvSpPr/>
            <p:nvPr/>
          </p:nvSpPr>
          <p:spPr>
            <a:xfrm rot="21600000">
              <a:off x="1038393" y="0"/>
              <a:ext cx="6521226" cy="1143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4031" tIns="57150" rIns="10668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 smtClean="0">
                  <a:solidFill>
                    <a:srgbClr val="C00000"/>
                  </a:solidFill>
                  <a:hlinkClick r:id="rId2"/>
                </a:rPr>
                <a:t>http://ba.trackon.in/</a:t>
              </a:r>
              <a:endParaRPr lang="en-US" sz="2000" b="1" dirty="0" smtClean="0">
                <a:solidFill>
                  <a:srgbClr val="C00000"/>
                </a:solidFill>
              </a:endParaRPr>
            </a:p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>
                  <a:solidFill>
                    <a:srgbClr val="C00000"/>
                  </a:solidFill>
                </a:rPr>
                <a:t>NEW DRS ENTRY </a:t>
              </a:r>
              <a:r>
                <a:rPr lang="en-US" sz="2000" b="1" dirty="0" smtClean="0">
                  <a:solidFill>
                    <a:srgbClr val="C00000"/>
                  </a:solidFill>
                </a:rPr>
                <a:t>- PRINT OUT</a:t>
              </a:r>
              <a:endParaRPr lang="en-US" sz="1600" b="1" kern="1200" dirty="0" smtClean="0">
                <a:solidFill>
                  <a:srgbClr val="C00000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066800"/>
            <a:ext cx="75533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75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43001" y="-41788"/>
            <a:ext cx="6781799" cy="820994"/>
            <a:chOff x="752640" y="0"/>
            <a:chExt cx="6806979" cy="1143000"/>
          </a:xfrm>
        </p:grpSpPr>
        <p:sp>
          <p:nvSpPr>
            <p:cNvPr id="9" name="Pentagon 8"/>
            <p:cNvSpPr/>
            <p:nvPr/>
          </p:nvSpPr>
          <p:spPr>
            <a:xfrm rot="10800000">
              <a:off x="752640" y="0"/>
              <a:ext cx="6806979" cy="1143000"/>
            </a:xfrm>
            <a:prstGeom prst="homePlat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Pentagon 4"/>
            <p:cNvSpPr/>
            <p:nvPr/>
          </p:nvSpPr>
          <p:spPr>
            <a:xfrm rot="21600000">
              <a:off x="1038393" y="0"/>
              <a:ext cx="6521226" cy="1143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4031" tIns="57150" rIns="10668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 smtClean="0">
                  <a:solidFill>
                    <a:srgbClr val="C00000"/>
                  </a:solidFill>
                  <a:hlinkClick r:id="rId2"/>
                </a:rPr>
                <a:t>http://ba.trackon.in/</a:t>
              </a:r>
              <a:endParaRPr lang="en-US" sz="2000" b="1" dirty="0" smtClean="0">
                <a:solidFill>
                  <a:srgbClr val="C00000"/>
                </a:solidFill>
              </a:endParaRP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 smtClean="0">
                  <a:solidFill>
                    <a:srgbClr val="C00000"/>
                  </a:solidFill>
                </a:rPr>
                <a:t>NEW DRS UPDATION Module</a:t>
              </a:r>
              <a:endParaRPr lang="en-US" sz="1600" b="1" kern="1200" dirty="0" smtClean="0">
                <a:solidFill>
                  <a:srgbClr val="C00000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" y="923925"/>
            <a:ext cx="9001125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08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43001" y="0"/>
            <a:ext cx="6781799" cy="820994"/>
            <a:chOff x="752640" y="0"/>
            <a:chExt cx="6806979" cy="1143000"/>
          </a:xfrm>
        </p:grpSpPr>
        <p:sp>
          <p:nvSpPr>
            <p:cNvPr id="9" name="Pentagon 8"/>
            <p:cNvSpPr/>
            <p:nvPr/>
          </p:nvSpPr>
          <p:spPr>
            <a:xfrm rot="10800000">
              <a:off x="752640" y="0"/>
              <a:ext cx="6806979" cy="1143000"/>
            </a:xfrm>
            <a:prstGeom prst="homePlat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Pentagon 4"/>
            <p:cNvSpPr/>
            <p:nvPr/>
          </p:nvSpPr>
          <p:spPr>
            <a:xfrm rot="21600000">
              <a:off x="1038393" y="0"/>
              <a:ext cx="6521226" cy="1143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4031" tIns="57150" rIns="10668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 smtClean="0">
                  <a:solidFill>
                    <a:srgbClr val="C00000"/>
                  </a:solidFill>
                  <a:hlinkClick r:id="rId2"/>
                </a:rPr>
                <a:t>http://ba.trackon.in/</a:t>
              </a:r>
              <a:endParaRPr lang="en-US" sz="2000" b="1" dirty="0" smtClean="0">
                <a:solidFill>
                  <a:srgbClr val="C00000"/>
                </a:solidFill>
              </a:endParaRP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 smtClean="0">
                  <a:solidFill>
                    <a:srgbClr val="C00000"/>
                  </a:solidFill>
                </a:rPr>
                <a:t>BA MANUAL DRS UPDATION</a:t>
              </a:r>
              <a:endParaRPr lang="en-US" sz="1600" b="1" kern="1200" dirty="0" smtClean="0">
                <a:solidFill>
                  <a:srgbClr val="C00000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28600" y="1066800"/>
            <a:ext cx="8839200" cy="1467762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Select status date  than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Enter manual DRS No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. than enter all awbno of the DRS  and check the Sl.no box  for auto updating other wise  you update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manual  select  status, Remarks and entry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Recd.by and Phone then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click the add button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then AWBno will Drop down as per the below image  in this process you can  Maximum enter 20 AWB NO in a manual DRS. after entry  click update button.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686963"/>
            <a:ext cx="8839200" cy="363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64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2403</TotalTime>
  <Words>604</Words>
  <Application>Microsoft Office PowerPoint</Application>
  <PresentationFormat>On-screen Show (4:3)</PresentationFormat>
  <Paragraphs>69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1_Office Theme</vt:lpstr>
      <vt:lpstr>BA Enhancement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Installation Guide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PREM</dc:creator>
  <cp:lastModifiedBy>IT_GM</cp:lastModifiedBy>
  <cp:revision>130</cp:revision>
  <dcterms:created xsi:type="dcterms:W3CDTF">2006-08-16T00:00:00Z</dcterms:created>
  <dcterms:modified xsi:type="dcterms:W3CDTF">2019-09-10T06:25:06Z</dcterms:modified>
</cp:coreProperties>
</file>